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56" r:id="rId2"/>
    <p:sldId id="286" r:id="rId3"/>
    <p:sldId id="262" r:id="rId4"/>
    <p:sldId id="266" r:id="rId5"/>
    <p:sldId id="287" r:id="rId6"/>
    <p:sldId id="258" r:id="rId7"/>
    <p:sldId id="285" r:id="rId8"/>
    <p:sldId id="259" r:id="rId9"/>
    <p:sldId id="300" r:id="rId10"/>
    <p:sldId id="260" r:id="rId11"/>
    <p:sldId id="261" r:id="rId12"/>
    <p:sldId id="279" r:id="rId13"/>
    <p:sldId id="270" r:id="rId14"/>
    <p:sldId id="272" r:id="rId15"/>
    <p:sldId id="281" r:id="rId16"/>
    <p:sldId id="297" r:id="rId17"/>
    <p:sldId id="298" r:id="rId18"/>
    <p:sldId id="276" r:id="rId19"/>
    <p:sldId id="271" r:id="rId20"/>
    <p:sldId id="283" r:id="rId21"/>
    <p:sldId id="288" r:id="rId22"/>
    <p:sldId id="273" r:id="rId23"/>
    <p:sldId id="282" r:id="rId24"/>
    <p:sldId id="275" r:id="rId25"/>
    <p:sldId id="290" r:id="rId26"/>
    <p:sldId id="274" r:id="rId27"/>
    <p:sldId id="268" r:id="rId28"/>
    <p:sldId id="292" r:id="rId29"/>
    <p:sldId id="294" r:id="rId30"/>
    <p:sldId id="295" r:id="rId31"/>
    <p:sldId id="296" r:id="rId32"/>
    <p:sldId id="301" r:id="rId33"/>
    <p:sldId id="299"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55" autoAdjust="0"/>
  </p:normalViewPr>
  <p:slideViewPr>
    <p:cSldViewPr>
      <p:cViewPr>
        <p:scale>
          <a:sx n="66" d="100"/>
          <a:sy n="66" d="100"/>
        </p:scale>
        <p:origin x="-1284" y="-8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AA6C98D-93C2-4E6C-8562-01ABF0D85F9C}" type="datetimeFigureOut">
              <a:rPr lang="en-US" smtClean="0"/>
              <a:pPr/>
              <a:t>4/12/2011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Prepared by Cheryl Everett and Tanya Morret</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D75674-AB98-41AA-A1CF-6D9750B8FE61}" type="slidenum">
              <a:rPr lang="en-US" smtClean="0"/>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D72040A-4795-4926-9546-81B00CCD6FB7}" type="datetimeFigureOut">
              <a:rPr lang="en-US"/>
              <a:pPr>
                <a:defRPr/>
              </a:pPr>
              <a:t>4/12/2011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en-US" smtClean="0"/>
              <a:t>Prepared by Cheryl Everett and Tanya Morret</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0E9F67D-692E-4463-8C9C-93F689A43275}"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the important thing – this is the first evidence based practice listed under Standard #3 in NAGC.  Before we can get too excited about all of the other options that can extend our student’s thinking and learning, we have to make sure they have had adequate instruction and assessment in the standards – to that end here is the first set of recommendations for secondary students.  There are more suggestions under this standard – they are listed on the next slide…</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B760AB-E248-4755-B84F-F052EAC713D8}" type="slidenum">
              <a:rPr lang="en-US" smtClean="0"/>
              <a:pPr fontAlgn="base">
                <a:spcBef>
                  <a:spcPct val="0"/>
                </a:spcBef>
                <a:spcAft>
                  <a:spcPct val="0"/>
                </a:spcAft>
                <a:defRPr/>
              </a:pPr>
              <a:t>2</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So the goal is measurable, but those criteria that are 9</a:t>
            </a:r>
            <a:r>
              <a:rPr lang="en-US" baseline="30000" smtClean="0"/>
              <a:t>th</a:t>
            </a:r>
            <a:r>
              <a:rPr lang="en-US" smtClean="0"/>
              <a:t> grade and above can be identified in a rubric that will be used to evaluate his writing.  He can complete the task at grade level and be held to higher expectations or he can be given the opportunity to work in an alternate setting to develop his technical writing.</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49F3283-C223-46F4-826E-06C5FA5567CF}" type="slidenum">
              <a:rPr lang="en-US" smtClean="0"/>
              <a:pPr fontAlgn="base">
                <a:spcBef>
                  <a:spcPct val="0"/>
                </a:spcBef>
                <a:spcAft>
                  <a:spcPct val="0"/>
                </a:spcAft>
                <a:defRPr/>
              </a:pPr>
              <a:t>21</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Remember – STLO’s need to be individualized!!!</a:t>
            </a:r>
          </a:p>
        </p:txBody>
      </p:sp>
      <p:sp>
        <p:nvSpPr>
          <p:cNvPr id="4" name="Slide Number Placeholder 3"/>
          <p:cNvSpPr>
            <a:spLocks noGrp="1"/>
          </p:cNvSpPr>
          <p:nvPr>
            <p:ph type="sldNum" sz="quarter" idx="5"/>
          </p:nvPr>
        </p:nvSpPr>
        <p:spPr/>
        <p:txBody>
          <a:bodyPr/>
          <a:lstStyle/>
          <a:p>
            <a:pPr>
              <a:defRPr/>
            </a:pPr>
            <a:fld id="{6378D2BB-0908-40AA-89EF-6B34942C860A}" type="slidenum">
              <a:rPr lang="en-US" smtClean="0"/>
              <a:pPr>
                <a:defRPr/>
              </a:pPr>
              <a:t>22</a:t>
            </a:fld>
            <a:endParaRPr lang="en-US"/>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One cannot enrich alone if done properly.  To determine what level of resources and expectation to have for a student, one must know what level they are performing at.  The increased level of resources, while low on the continuum of intensity for acceleration, is still a a type of acceleration.</a:t>
            </a: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57901A-0C73-4EF8-885D-B0DE12A59D40}" type="slidenum">
              <a:rPr lang="en-US" smtClean="0"/>
              <a:pPr fontAlgn="base">
                <a:spcBef>
                  <a:spcPct val="0"/>
                </a:spcBef>
                <a:spcAft>
                  <a:spcPct val="0"/>
                </a:spcAft>
                <a:defRPr/>
              </a:pPr>
              <a:t>27</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855A0F-F9EE-48E0-A4D6-B2B50911DF04}" type="slidenum">
              <a:rPr lang="en-US" smtClean="0"/>
              <a:pPr fontAlgn="base">
                <a:spcBef>
                  <a:spcPct val="0"/>
                </a:spcBef>
                <a:spcAft>
                  <a:spcPct val="0"/>
                </a:spcAft>
                <a:defRPr/>
              </a:pPr>
              <a:t>28</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096C00B-00D3-4918-9B61-AB9A939F45BF}" type="slidenum">
              <a:rPr lang="en-US" smtClean="0"/>
              <a:pPr>
                <a:defRPr/>
              </a:pPr>
              <a:t>29</a:t>
            </a:fld>
            <a:endParaRPr lang="en-US"/>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Remember – STLO’s need to be individualized!!!</a:t>
            </a:r>
          </a:p>
        </p:txBody>
      </p:sp>
      <p:sp>
        <p:nvSpPr>
          <p:cNvPr id="4" name="Slide Number Placeholder 3"/>
          <p:cNvSpPr>
            <a:spLocks noGrp="1"/>
          </p:cNvSpPr>
          <p:nvPr>
            <p:ph type="sldNum" sz="quarter" idx="5"/>
          </p:nvPr>
        </p:nvSpPr>
        <p:spPr/>
        <p:txBody>
          <a:bodyPr/>
          <a:lstStyle/>
          <a:p>
            <a:pPr>
              <a:defRPr/>
            </a:pPr>
            <a:fld id="{6B0E29F5-2141-4CEA-A226-2205100803AC}" type="slidenum">
              <a:rPr lang="en-US" smtClean="0"/>
              <a:pPr>
                <a:defRPr/>
              </a:pPr>
              <a:t>30</a:t>
            </a:fld>
            <a:endParaRPr lang="en-US"/>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the important thing – this is the first evidence based practice listed under Standard #3 in NAGC.  Before we can get too excited about all of the other options that can extend our student’s thinking and learning, we have to make sure they have had adequate instruction and assessment in the standards – to that end here is the first set of recommendations for secondary students.  There are more suggestions under this standard – they are listed on the next slide…</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E95783-37A2-473E-ACA0-E46AA32DBAC0}" type="slidenum">
              <a:rPr lang="en-US" smtClean="0"/>
              <a:pPr fontAlgn="base">
                <a:spcBef>
                  <a:spcPct val="0"/>
                </a:spcBef>
                <a:spcAft>
                  <a:spcPct val="0"/>
                </a:spcAft>
                <a:defRPr/>
              </a:pPr>
              <a:t>3</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portion focuses on how the content should be delivered</a:t>
            </a:r>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10485B-6F05-4C69-A663-D3FB8D07A06B}" type="slidenum">
              <a:rPr lang="en-US" smtClean="0"/>
              <a:pPr fontAlgn="base">
                <a:spcBef>
                  <a:spcPct val="0"/>
                </a:spcBef>
                <a:spcAft>
                  <a:spcPct val="0"/>
                </a:spcAft>
                <a:defRPr/>
              </a:pPr>
              <a:t>4</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Use a common sense approach</a:t>
            </a:r>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9BEC66-AFE8-42EB-B04B-B4C2D801E60C}" type="slidenum">
              <a:rPr lang="en-US" smtClean="0"/>
              <a:pPr fontAlgn="base">
                <a:spcBef>
                  <a:spcPct val="0"/>
                </a:spcBef>
                <a:spcAft>
                  <a:spcPct val="0"/>
                </a:spcAft>
                <a:defRPr/>
              </a:pPr>
              <a:t>6</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Since the state has legislated the use of Common Core standards as of 2013, and PA will adopt at least 85% of the Common Core, we should be looking toward the more rigorous expectations now so that high achieving students can be transitioned, as well to the higher expectations.  (I do not believe the transition will be as “traumatic” for our students, infact I believe they will be a welcome change).</a:t>
            </a:r>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265972-06C3-4782-9557-947301AB040F}" type="slidenum">
              <a:rPr lang="en-US" smtClean="0"/>
              <a:pPr fontAlgn="base">
                <a:spcBef>
                  <a:spcPct val="0"/>
                </a:spcBef>
                <a:spcAft>
                  <a:spcPct val="0"/>
                </a:spcAft>
                <a:defRPr/>
              </a:pPr>
              <a:t>11</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SAS – common core – to find out more about the writing</a:t>
            </a:r>
          </a:p>
        </p:txBody>
      </p:sp>
      <p:sp>
        <p:nvSpPr>
          <p:cNvPr id="4" name="Slide Number Placeholder 3"/>
          <p:cNvSpPr>
            <a:spLocks noGrp="1"/>
          </p:cNvSpPr>
          <p:nvPr>
            <p:ph type="sldNum" sz="quarter" idx="5"/>
          </p:nvPr>
        </p:nvSpPr>
        <p:spPr/>
        <p:txBody>
          <a:bodyPr/>
          <a:lstStyle/>
          <a:p>
            <a:pPr>
              <a:defRPr/>
            </a:pPr>
            <a:fld id="{981EF7B9-CE34-4B69-9572-7A496D69A5DF}" type="slidenum">
              <a:rPr lang="en-US" smtClean="0"/>
              <a:pPr>
                <a:defRPr/>
              </a:pPr>
              <a:t>12</a:t>
            </a:fld>
            <a:endParaRPr lang="en-US"/>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is where Classroom Diagnostic tools will be very valuable – Math is ready to go, reading will be operational in April, Science is coming…next slide talks about CDTS and what assessments will be available when.</a:t>
            </a:r>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C7C81F-51A3-4E34-9DE3-59CC920DD057}" type="slidenum">
              <a:rPr lang="en-US" smtClean="0"/>
              <a:pPr fontAlgn="base">
                <a:spcBef>
                  <a:spcPct val="0"/>
                </a:spcBef>
                <a:spcAft>
                  <a:spcPct val="0"/>
                </a:spcAft>
                <a:defRPr/>
              </a:pPr>
              <a:t>13</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is where Classroom Diagnostic tools will be very valuable – Math is ready to go, reading will be operational in April, Science is coming…next slide talks about CDTS and what assessments will be available when.</a:t>
            </a:r>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6E7584-1AA7-4156-B5B9-008772200F2A}" type="slidenum">
              <a:rPr lang="en-US" smtClean="0"/>
              <a:pPr fontAlgn="base">
                <a:spcBef>
                  <a:spcPct val="0"/>
                </a:spcBef>
                <a:spcAft>
                  <a:spcPct val="0"/>
                </a:spcAft>
                <a:defRPr/>
              </a:pPr>
              <a:t>15</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So the goal is measurable, but those criteria that are 9</a:t>
            </a:r>
            <a:r>
              <a:rPr lang="en-US" baseline="30000" smtClean="0"/>
              <a:t>th</a:t>
            </a:r>
            <a:r>
              <a:rPr lang="en-US" smtClean="0"/>
              <a:t> grade and above can be identified in a rubric that will be used to evaluate his writing.  He can complete the task at grade level and be held to higher expectations or he can be given the opportunity to work in an alternate setting to develop his technical writing.</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80868A-BE51-40C8-B9E3-EAAF2D9DA000}" type="slidenum">
              <a:rPr lang="en-US" smtClean="0"/>
              <a:pPr fontAlgn="base">
                <a:spcBef>
                  <a:spcPct val="0"/>
                </a:spcBef>
                <a:spcAft>
                  <a:spcPct val="0"/>
                </a:spcAft>
                <a:defRPr/>
              </a:pPr>
              <a:t>19</a:t>
            </a:fld>
            <a:endParaRPr lang="en-US" smtClean="0"/>
          </a:p>
        </p:txBody>
      </p:sp>
      <p:sp>
        <p:nvSpPr>
          <p:cNvPr id="5" name="Footer Placeholder 4"/>
          <p:cNvSpPr>
            <a:spLocks noGrp="1"/>
          </p:cNvSpPr>
          <p:nvPr>
            <p:ph type="ftr" sz="quarter" idx="10"/>
          </p:nvPr>
        </p:nvSpPr>
        <p:spPr/>
        <p:txBody>
          <a:bodyPr/>
          <a:lstStyle/>
          <a:p>
            <a:pPr>
              <a:defRPr/>
            </a:pPr>
            <a:r>
              <a:rPr lang="en-US" smtClean="0"/>
              <a:t>Prepared by Cheryl Everett and Tanya Morret</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56B69D4E-B48D-44CB-9365-51C254979AEA}" type="datetime1">
              <a:rPr lang="en-US" smtClean="0"/>
              <a:pPr>
                <a:defRPr/>
              </a:pPr>
              <a:t>4/12/2011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Prepared by Cheryl Everett and Tanya Morret</a:t>
            </a: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D2F1E355-512B-49B4-9E83-90E24AAE095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5643C99-B07E-4692-9BAF-7E26FE4E964D}" type="datetime1">
              <a:rPr lang="en-US" smtClean="0"/>
              <a:pPr>
                <a:defRPr/>
              </a:pPr>
              <a:t>4/12/2011</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Prepared by Cheryl Everett and Tanya Morret</a:t>
            </a:r>
            <a:endParaRPr lang="en-US"/>
          </a:p>
        </p:txBody>
      </p:sp>
      <p:sp>
        <p:nvSpPr>
          <p:cNvPr id="6" name="Slide Number Placeholder 17"/>
          <p:cNvSpPr>
            <a:spLocks noGrp="1"/>
          </p:cNvSpPr>
          <p:nvPr>
            <p:ph type="sldNum" sz="quarter" idx="12"/>
          </p:nvPr>
        </p:nvSpPr>
        <p:spPr/>
        <p:txBody>
          <a:bodyPr/>
          <a:lstStyle>
            <a:lvl1pPr>
              <a:defRPr/>
            </a:lvl1pPr>
          </a:lstStyle>
          <a:p>
            <a:pPr>
              <a:defRPr/>
            </a:pPr>
            <a:fld id="{9D99F73D-8C4F-4FA5-87BE-880B99368AE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5D0DF33-FA97-4289-824E-4AB3329C7B3C}" type="datetime1">
              <a:rPr lang="en-US" smtClean="0"/>
              <a:pPr>
                <a:defRPr/>
              </a:pPr>
              <a:t>4/12/2011</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Prepared by Cheryl Everett and Tanya Morret</a:t>
            </a:r>
            <a:endParaRPr lang="en-US"/>
          </a:p>
        </p:txBody>
      </p:sp>
      <p:sp>
        <p:nvSpPr>
          <p:cNvPr id="6" name="Slide Number Placeholder 17"/>
          <p:cNvSpPr>
            <a:spLocks noGrp="1"/>
          </p:cNvSpPr>
          <p:nvPr>
            <p:ph type="sldNum" sz="quarter" idx="12"/>
          </p:nvPr>
        </p:nvSpPr>
        <p:spPr/>
        <p:txBody>
          <a:bodyPr/>
          <a:lstStyle>
            <a:lvl1pPr>
              <a:defRPr/>
            </a:lvl1pPr>
          </a:lstStyle>
          <a:p>
            <a:pPr>
              <a:defRPr/>
            </a:pPr>
            <a:fld id="{5E8B1CC5-E35D-44AE-ACCD-8B38E6375C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B75C555A-760D-41F5-8889-6FC5D6BA8B67}" type="datetime1">
              <a:rPr lang="en-US" smtClean="0"/>
              <a:pPr>
                <a:defRPr/>
              </a:pPr>
              <a:t>4/12/2011</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Prepared by Cheryl Everett and Tanya Morret</a:t>
            </a:r>
            <a:endParaRPr lang="en-US"/>
          </a:p>
        </p:txBody>
      </p:sp>
      <p:sp>
        <p:nvSpPr>
          <p:cNvPr id="6" name="Slide Number Placeholder 17"/>
          <p:cNvSpPr>
            <a:spLocks noGrp="1"/>
          </p:cNvSpPr>
          <p:nvPr>
            <p:ph type="sldNum" sz="quarter" idx="12"/>
          </p:nvPr>
        </p:nvSpPr>
        <p:spPr/>
        <p:txBody>
          <a:bodyPr/>
          <a:lstStyle>
            <a:lvl1pPr>
              <a:defRPr/>
            </a:lvl1pPr>
          </a:lstStyle>
          <a:p>
            <a:pPr>
              <a:defRPr/>
            </a:pPr>
            <a:fld id="{62F721FD-F49F-46F6-B2EA-8D269A300E3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06280407-B01C-4910-89E8-44D16679FD83}" type="datetime1">
              <a:rPr lang="en-US" smtClean="0"/>
              <a:pPr>
                <a:defRPr/>
              </a:pPr>
              <a:t>4/12/2011</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smtClean="0"/>
              <a:t>Prepared by Cheryl Everett and Tanya Morret</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53A76164-29D8-43D1-8056-1B0E533CDDF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A45DFCB6-51AC-478A-B688-B5AB50F99146}" type="datetime1">
              <a:rPr lang="en-US" smtClean="0"/>
              <a:pPr>
                <a:defRPr/>
              </a:pPr>
              <a:t>4/12/2011</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Prepared by Cheryl Everett and Tanya Morret</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C9DF521E-69E1-4664-BD46-1B8063C03C7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BB4D524-FE7B-4CC3-96EA-70784C28DB1D}" type="datetime1">
              <a:rPr lang="en-US" smtClean="0"/>
              <a:pPr>
                <a:defRPr/>
              </a:pPr>
              <a:t>4/12/2011</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Prepared by Cheryl Everett and Tanya Morret</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51C586C7-C6FC-46FA-B35F-65B32EC3E0F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1DEE453D-8E4A-471C-B49E-B7E144C063E6}" type="datetime1">
              <a:rPr lang="en-US" smtClean="0"/>
              <a:pPr>
                <a:defRPr/>
              </a:pPr>
              <a:t>4/12/2011</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smtClean="0"/>
              <a:t>Prepared by Cheryl Everett and Tanya Morret</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36F1F7DA-5AEB-4471-97D6-647A35FC73A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C9B5CF6-C14E-4D03-AF06-765AFA43BC2B}" type="datetime1">
              <a:rPr lang="en-US" smtClean="0"/>
              <a:pPr>
                <a:defRPr/>
              </a:pPr>
              <a:t>4/12/2011</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Prepared by Cheryl Everett and Tanya Morret</a:t>
            </a:r>
            <a:endParaRPr lang="en-US"/>
          </a:p>
        </p:txBody>
      </p:sp>
      <p:sp>
        <p:nvSpPr>
          <p:cNvPr id="4" name="Slide Number Placeholder 17"/>
          <p:cNvSpPr>
            <a:spLocks noGrp="1"/>
          </p:cNvSpPr>
          <p:nvPr>
            <p:ph type="sldNum" sz="quarter" idx="12"/>
          </p:nvPr>
        </p:nvSpPr>
        <p:spPr/>
        <p:txBody>
          <a:bodyPr/>
          <a:lstStyle>
            <a:lvl1pPr>
              <a:defRPr/>
            </a:lvl1pPr>
          </a:lstStyle>
          <a:p>
            <a:pPr>
              <a:defRPr/>
            </a:pPr>
            <a:fld id="{6DFC7919-B505-44E7-8E71-1D67899A567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93ADD64C-B3E7-4B53-935D-BF92065F4A56}" type="datetime1">
              <a:rPr lang="en-US" smtClean="0"/>
              <a:pPr>
                <a:defRPr/>
              </a:pPr>
              <a:t>4/12/2011</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Prepared by Cheryl Everett and Tanya Morret</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282566D7-1367-47F5-852E-6A0E0E5F7CF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0F302530-F267-4D19-B033-9C3AC32B8C7D}" type="datetime1">
              <a:rPr lang="en-US" smtClean="0"/>
              <a:pPr>
                <a:defRPr/>
              </a:pPr>
              <a:t>4/12/2011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smtClean="0"/>
              <a:t>Prepared by Cheryl Everett and Tanya Morret</a:t>
            </a: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9422796C-C64D-442D-89F2-65D4B7E9F9E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F441A3CD-D227-44B2-AC36-CE12BCE99016}" type="datetime1">
              <a:rPr lang="en-US" smtClean="0"/>
              <a:pPr>
                <a:defRPr/>
              </a:pPr>
              <a:t>4/12/2011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r>
              <a:rPr lang="en-US" smtClean="0"/>
              <a:t>Prepared by Cheryl Everett and Tanya Morret</a:t>
            </a: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9D36C61C-D278-4C87-AF37-5F899BFB0D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3" r:id="rId2"/>
    <p:sldLayoutId id="2147483738" r:id="rId3"/>
    <p:sldLayoutId id="2147483739" r:id="rId4"/>
    <p:sldLayoutId id="2147483740" r:id="rId5"/>
    <p:sldLayoutId id="2147483741" r:id="rId6"/>
    <p:sldLayoutId id="2147483734" r:id="rId7"/>
    <p:sldLayoutId id="2147483742" r:id="rId8"/>
    <p:sldLayoutId id="2147483743" r:id="rId9"/>
    <p:sldLayoutId id="2147483735" r:id="rId10"/>
    <p:sldLayoutId id="2147483736" r:id="rId11"/>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mailto:tmorret@caiu.org" TargetMode="External"/><Relationship Id="rId2" Type="http://schemas.openxmlformats.org/officeDocument/2006/relationships/hyperlink" Target="mailto:cheryle@cciu.or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Writing Secondary Goals for a GIEP</a:t>
            </a:r>
            <a:endParaRPr lang="en-US" dirty="0"/>
          </a:p>
        </p:txBody>
      </p:sp>
      <p:sp>
        <p:nvSpPr>
          <p:cNvPr id="9219" name="Subtitle 2"/>
          <p:cNvSpPr>
            <a:spLocks noGrp="1"/>
          </p:cNvSpPr>
          <p:nvPr>
            <p:ph type="subTitle" idx="1"/>
          </p:nvPr>
        </p:nvSpPr>
        <p:spPr>
          <a:xfrm>
            <a:off x="685800" y="3611563"/>
            <a:ext cx="7772400" cy="1200150"/>
          </a:xfrm>
        </p:spPr>
        <p:txBody>
          <a:bodyPr/>
          <a:lstStyle/>
          <a:p>
            <a:pPr marR="0" eaLnBrk="1" hangingPunct="1"/>
            <a:r>
              <a:rPr lang="en-US" dirty="0" smtClean="0"/>
              <a:t>PAGE Conference</a:t>
            </a:r>
          </a:p>
          <a:p>
            <a:pPr marR="0" eaLnBrk="1" hangingPunct="1"/>
            <a:r>
              <a:rPr lang="en-US" dirty="0" smtClean="0"/>
              <a:t>April 14, 2011</a:t>
            </a:r>
          </a:p>
        </p:txBody>
      </p:sp>
      <p:sp>
        <p:nvSpPr>
          <p:cNvPr id="5" name="Footer Placeholder 4"/>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cstate="print"/>
          <a:srcRect l="18433" t="31989" r="23167" b="16119"/>
          <a:stretch>
            <a:fillRect/>
          </a:stretch>
        </p:blipFill>
        <p:spPr>
          <a:xfrm>
            <a:off x="304800" y="1295400"/>
            <a:ext cx="8458200" cy="5562600"/>
          </a:xfrm>
        </p:spPr>
      </p:pic>
      <p:sp>
        <p:nvSpPr>
          <p:cNvPr id="5" name="Title 1"/>
          <p:cNvSpPr>
            <a:spLocks noGrp="1"/>
          </p:cNvSpPr>
          <p:nvPr>
            <p:ph type="title"/>
          </p:nvPr>
        </p:nvSpPr>
        <p:spPr/>
        <p:txBody>
          <a:bodyPr/>
          <a:lstStyle/>
          <a:p>
            <a:pPr eaLnBrk="1" fontAlgn="auto" hangingPunct="1">
              <a:spcAft>
                <a:spcPts val="0"/>
              </a:spcAft>
              <a:defRPr/>
            </a:pPr>
            <a:r>
              <a:rPr lang="en-US" dirty="0" smtClean="0"/>
              <a:t>PA State Standards</a:t>
            </a:r>
            <a:endParaRPr lang="en-US" dirty="0"/>
          </a:p>
        </p:txBody>
      </p:sp>
      <p:sp>
        <p:nvSpPr>
          <p:cNvPr id="4" name="Right Arrow 3"/>
          <p:cNvSpPr/>
          <p:nvPr/>
        </p:nvSpPr>
        <p:spPr>
          <a:xfrm rot="5400000">
            <a:off x="495300" y="1638300"/>
            <a:ext cx="1371600" cy="1295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ooter Placeholder 5"/>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3" cstate="print"/>
          <a:srcRect l="14644" t="35356" r="43686" b="20869"/>
          <a:stretch>
            <a:fillRect/>
          </a:stretch>
        </p:blipFill>
        <p:spPr>
          <a:xfrm>
            <a:off x="4800600" y="2438400"/>
            <a:ext cx="3095625" cy="2438400"/>
          </a:xfrm>
          <a:ln w="12700">
            <a:solidFill>
              <a:schemeClr val="tx1"/>
            </a:solidFill>
          </a:ln>
        </p:spPr>
      </p:pic>
      <p:sp>
        <p:nvSpPr>
          <p:cNvPr id="2" name="Title 1"/>
          <p:cNvSpPr>
            <a:spLocks noGrp="1"/>
          </p:cNvSpPr>
          <p:nvPr>
            <p:ph type="title"/>
          </p:nvPr>
        </p:nvSpPr>
        <p:spPr/>
        <p:txBody>
          <a:bodyPr/>
          <a:lstStyle/>
          <a:p>
            <a:pPr eaLnBrk="1" fontAlgn="auto" hangingPunct="1">
              <a:spcAft>
                <a:spcPts val="0"/>
              </a:spcAft>
              <a:defRPr/>
            </a:pPr>
            <a:r>
              <a:rPr lang="en-US" dirty="0" smtClean="0"/>
              <a:t>Common Core</a:t>
            </a:r>
            <a:endParaRPr lang="en-US" dirty="0"/>
          </a:p>
        </p:txBody>
      </p:sp>
      <p:pic>
        <p:nvPicPr>
          <p:cNvPr id="19460" name="Picture 3"/>
          <p:cNvPicPr>
            <a:picLocks noChangeAspect="1" noChangeArrowheads="1"/>
          </p:cNvPicPr>
          <p:nvPr/>
        </p:nvPicPr>
        <p:blipFill>
          <a:blip r:embed="rId4" cstate="print"/>
          <a:srcRect l="7813" t="39063" r="37109" b="10938"/>
          <a:stretch>
            <a:fillRect/>
          </a:stretch>
        </p:blipFill>
        <p:spPr bwMode="auto">
          <a:xfrm>
            <a:off x="762000" y="1371600"/>
            <a:ext cx="3133725" cy="2133600"/>
          </a:xfrm>
          <a:prstGeom prst="rect">
            <a:avLst/>
          </a:prstGeom>
          <a:noFill/>
          <a:ln w="12700">
            <a:solidFill>
              <a:schemeClr val="tx1"/>
            </a:solidFill>
            <a:miter lim="800000"/>
            <a:headEnd/>
            <a:tailEnd/>
          </a:ln>
        </p:spPr>
      </p:pic>
      <p:sp>
        <p:nvSpPr>
          <p:cNvPr id="5" name="Footer Placeholder 4"/>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Common Core Writing – Gr. 8</a:t>
            </a:r>
            <a:endParaRPr lang="en-US" dirty="0"/>
          </a:p>
        </p:txBody>
      </p:sp>
      <p:pic>
        <p:nvPicPr>
          <p:cNvPr id="20483" name="Picture 2"/>
          <p:cNvPicPr>
            <a:picLocks noGrp="1" noChangeAspect="1" noChangeArrowheads="1"/>
          </p:cNvPicPr>
          <p:nvPr>
            <p:ph idx="1"/>
          </p:nvPr>
        </p:nvPicPr>
        <p:blipFill>
          <a:blip r:embed="rId3" cstate="print"/>
          <a:srcRect l="61575" t="32936" r="8415" b="18239"/>
          <a:stretch>
            <a:fillRect/>
          </a:stretch>
        </p:blipFill>
        <p:spPr>
          <a:xfrm>
            <a:off x="1905000" y="1143000"/>
            <a:ext cx="6400800" cy="5346700"/>
          </a:xfrm>
        </p:spPr>
      </p:pic>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p:txBody>
          <a:bodyPr/>
          <a:lstStyle/>
          <a:p>
            <a:pPr eaLnBrk="1" hangingPunct="1"/>
            <a:r>
              <a:rPr lang="en-US" smtClean="0"/>
              <a:t>Looking at the student’s area(s) of strength answer the following:</a:t>
            </a:r>
          </a:p>
          <a:p>
            <a:pPr lvl="1" eaLnBrk="1" hangingPunct="1"/>
            <a:r>
              <a:rPr lang="en-US" smtClean="0"/>
              <a:t>2.  Has the student achieved mastery level of the 8</a:t>
            </a:r>
            <a:r>
              <a:rPr lang="en-US" baseline="30000" smtClean="0"/>
              <a:t>th</a:t>
            </a:r>
            <a:r>
              <a:rPr lang="en-US" smtClean="0"/>
              <a:t> grade writing expectations?</a:t>
            </a:r>
          </a:p>
          <a:p>
            <a:pPr lvl="2" eaLnBrk="1" hangingPunct="1"/>
            <a:r>
              <a:rPr lang="en-US" smtClean="0"/>
              <a:t>How can we tell?</a:t>
            </a:r>
          </a:p>
          <a:p>
            <a:pPr lvl="2" eaLnBrk="1" hangingPunct="1"/>
            <a:r>
              <a:rPr lang="en-US" smtClean="0"/>
              <a:t>Present Levels – look at work samples, match them up next to 8</a:t>
            </a:r>
            <a:r>
              <a:rPr lang="en-US" baseline="30000" smtClean="0"/>
              <a:t>th</a:t>
            </a:r>
            <a:r>
              <a:rPr lang="en-US" smtClean="0"/>
              <a:t> grade exemplars</a:t>
            </a:r>
          </a:p>
          <a:p>
            <a:pPr lvl="2" eaLnBrk="1" hangingPunct="1"/>
            <a:r>
              <a:rPr lang="en-US" smtClean="0"/>
              <a:t>If the answer is yes…Accelerate and look at 9</a:t>
            </a:r>
            <a:r>
              <a:rPr lang="en-US" baseline="30000" smtClean="0"/>
              <a:t>th</a:t>
            </a:r>
            <a:r>
              <a:rPr lang="en-US" smtClean="0"/>
              <a:t> grade expectations</a:t>
            </a:r>
          </a:p>
          <a:p>
            <a:pPr lvl="2" eaLnBrk="1" hangingPunct="1"/>
            <a:r>
              <a:rPr lang="en-US" smtClean="0"/>
              <a:t>If the answer is no…Enrich and fill in the gaps</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Step 2 – </a:t>
            </a:r>
            <a:br>
              <a:rPr lang="en-US" dirty="0" smtClean="0"/>
            </a:br>
            <a:r>
              <a:rPr lang="en-US" dirty="0" smtClean="0"/>
              <a:t>Enrichment/Acceleration or Both?</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Content Placeholder 3" descr="CDT's0001.jpg"/>
          <p:cNvPicPr>
            <a:picLocks noGrp="1" noChangeAspect="1"/>
          </p:cNvPicPr>
          <p:nvPr>
            <p:ph idx="1"/>
          </p:nvPr>
        </p:nvPicPr>
        <p:blipFill>
          <a:blip r:embed="rId2" cstate="print"/>
          <a:srcRect/>
          <a:stretch>
            <a:fillRect/>
          </a:stretch>
        </p:blipFill>
        <p:spPr>
          <a:xfrm>
            <a:off x="-304800" y="-174625"/>
            <a:ext cx="9372600" cy="7134225"/>
          </a:xfrm>
        </p:spPr>
      </p:pic>
      <p:sp>
        <p:nvSpPr>
          <p:cNvPr id="3" name="Footer Placeholder 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p:txBody>
          <a:bodyPr/>
          <a:lstStyle/>
          <a:p>
            <a:pPr lvl="2" eaLnBrk="1" hangingPunct="1"/>
            <a:r>
              <a:rPr lang="en-US" sz="3200" smtClean="0"/>
              <a:t>If the answer is yes…Accelerate and look at 9</a:t>
            </a:r>
            <a:r>
              <a:rPr lang="en-US" sz="3200" baseline="30000" smtClean="0"/>
              <a:t>th</a:t>
            </a:r>
            <a:r>
              <a:rPr lang="en-US" sz="3200" smtClean="0"/>
              <a:t> grade expectations</a:t>
            </a:r>
          </a:p>
          <a:p>
            <a:pPr lvl="2" eaLnBrk="1" hangingPunct="1"/>
            <a:r>
              <a:rPr lang="en-US" sz="3200" smtClean="0"/>
              <a:t>If the answer is no…Enrich and fill in the gaps</a:t>
            </a:r>
          </a:p>
          <a:p>
            <a:pPr lvl="2" eaLnBrk="1" hangingPunct="1"/>
            <a:r>
              <a:rPr lang="en-US" sz="3200" smtClean="0"/>
              <a:t>Matt needs Acceleration!!</a:t>
            </a:r>
          </a:p>
        </p:txBody>
      </p:sp>
      <p:sp>
        <p:nvSpPr>
          <p:cNvPr id="2" name="Title 1"/>
          <p:cNvSpPr>
            <a:spLocks noGrp="1"/>
          </p:cNvSpPr>
          <p:nvPr>
            <p:ph type="title"/>
          </p:nvPr>
        </p:nvSpPr>
        <p:spPr/>
        <p:txBody>
          <a:bodyPr/>
          <a:lstStyle/>
          <a:p>
            <a:pPr eaLnBrk="1" fontAlgn="auto" hangingPunct="1">
              <a:spcAft>
                <a:spcPts val="0"/>
              </a:spcAft>
              <a:defRPr/>
            </a:pPr>
            <a:r>
              <a:rPr lang="en-US" sz="3200" dirty="0" smtClean="0"/>
              <a:t>Has Matt achieved mastery level of the 8</a:t>
            </a:r>
            <a:r>
              <a:rPr lang="en-US" sz="3200" baseline="30000" dirty="0" smtClean="0"/>
              <a:t>th</a:t>
            </a:r>
            <a:r>
              <a:rPr lang="en-US" sz="3200" dirty="0" smtClean="0"/>
              <a:t> grade writing expectations?</a:t>
            </a:r>
            <a:endParaRPr lang="en-US" sz="3200"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53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l="17500" t="19000" r="15625" b="7001"/>
          <a:stretch>
            <a:fillRect/>
          </a:stretch>
        </p:blipFill>
        <p:spPr bwMode="auto">
          <a:xfrm>
            <a:off x="0" y="0"/>
            <a:ext cx="9034463" cy="6858000"/>
          </a:xfrm>
          <a:prstGeom prst="rect">
            <a:avLst/>
          </a:prstGeom>
          <a:noFill/>
          <a:ln w="9525">
            <a:noFill/>
            <a:miter lim="800000"/>
            <a:headEnd/>
            <a:tailEnd/>
          </a:ln>
        </p:spPr>
      </p:pic>
      <p:sp>
        <p:nvSpPr>
          <p:cNvPr id="3" name="Right Arrow 2"/>
          <p:cNvSpPr/>
          <p:nvPr/>
        </p:nvSpPr>
        <p:spPr>
          <a:xfrm>
            <a:off x="0" y="5791200"/>
            <a:ext cx="6858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l="24374" t="17999" r="25000" b="10001"/>
          <a:stretch>
            <a:fillRect/>
          </a:stretch>
        </p:blipFill>
        <p:spPr bwMode="auto">
          <a:xfrm>
            <a:off x="0" y="0"/>
            <a:ext cx="9144000" cy="6908800"/>
          </a:xfrm>
          <a:prstGeom prst="rect">
            <a:avLst/>
          </a:prstGeom>
          <a:noFill/>
          <a:ln w="9525">
            <a:noFill/>
            <a:miter lim="800000"/>
            <a:headEnd/>
            <a:tailEnd/>
          </a:ln>
        </p:spPr>
      </p:pic>
      <p:sp>
        <p:nvSpPr>
          <p:cNvPr id="3" name="Footer Placeholder 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Grp="1" noChangeAspect="1" noChangeArrowheads="1"/>
          </p:cNvPicPr>
          <p:nvPr>
            <p:ph idx="1"/>
          </p:nvPr>
        </p:nvPicPr>
        <p:blipFill>
          <a:blip r:embed="rId2" cstate="print"/>
          <a:srcRect l="13200" t="30199" r="29874" b="15678"/>
          <a:stretch>
            <a:fillRect/>
          </a:stretch>
        </p:blipFill>
        <p:spPr>
          <a:xfrm>
            <a:off x="0" y="457200"/>
            <a:ext cx="9104313" cy="5410200"/>
          </a:xfrm>
        </p:spPr>
      </p:pic>
      <p:sp>
        <p:nvSpPr>
          <p:cNvPr id="3" name="Footer Placeholder 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p:txBody>
          <a:bodyPr/>
          <a:lstStyle/>
          <a:p>
            <a:pPr eaLnBrk="1" hangingPunct="1"/>
            <a:r>
              <a:rPr lang="en-US" smtClean="0"/>
              <a:t>Looking at the student’s area(s) of strength complete the following:</a:t>
            </a:r>
          </a:p>
          <a:p>
            <a:pPr lvl="1" eaLnBrk="1" hangingPunct="1"/>
            <a:r>
              <a:rPr lang="en-US" smtClean="0"/>
              <a:t>3.  Write a goal.</a:t>
            </a:r>
          </a:p>
          <a:p>
            <a:pPr lvl="2" eaLnBrk="1" hangingPunct="1"/>
            <a:r>
              <a:rPr lang="en-US" smtClean="0"/>
              <a:t>Matt has demonstrated that he is already working at an 8</a:t>
            </a:r>
            <a:r>
              <a:rPr lang="en-US" baseline="30000" smtClean="0"/>
              <a:t>th</a:t>
            </a:r>
            <a:r>
              <a:rPr lang="en-US" smtClean="0"/>
              <a:t> grade level of writing.  In order to challenge him we need to set higher goals.</a:t>
            </a:r>
          </a:p>
        </p:txBody>
      </p:sp>
      <p:sp>
        <p:nvSpPr>
          <p:cNvPr id="2" name="Title 1"/>
          <p:cNvSpPr>
            <a:spLocks noGrp="1"/>
          </p:cNvSpPr>
          <p:nvPr>
            <p:ph type="title"/>
          </p:nvPr>
        </p:nvSpPr>
        <p:spPr/>
        <p:txBody>
          <a:bodyPr/>
          <a:lstStyle/>
          <a:p>
            <a:pPr eaLnBrk="1" fontAlgn="auto" hangingPunct="1">
              <a:spcAft>
                <a:spcPts val="0"/>
              </a:spcAft>
              <a:defRPr/>
            </a:pPr>
            <a:r>
              <a:rPr lang="en-US" dirty="0" smtClean="0"/>
              <a:t>Step 3 – Write a Goal</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p:txBody>
          <a:bodyPr/>
          <a:lstStyle/>
          <a:p>
            <a:pPr eaLnBrk="1" hangingPunct="1"/>
            <a:r>
              <a:rPr lang="en-US" sz="2400" b="1" smtClean="0"/>
              <a:t>Demonstrate growth commensurate with aptitude during the school year</a:t>
            </a:r>
          </a:p>
          <a:p>
            <a:pPr lvl="1" eaLnBrk="1" hangingPunct="1"/>
            <a:r>
              <a:rPr lang="en-US" smtClean="0"/>
              <a:t>Use local, state, and national standards to align and expand curriculum</a:t>
            </a:r>
          </a:p>
          <a:p>
            <a:pPr lvl="1" eaLnBrk="1" hangingPunct="1">
              <a:buFont typeface="Verdana" pitchFamily="34" charset="0"/>
              <a:buNone/>
            </a:pPr>
            <a:endParaRPr lang="en-US" smtClean="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NAGC Standards: Curriculum Planning and Instruction</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p:txBody>
          <a:bodyPr/>
          <a:lstStyle/>
          <a:p>
            <a:pPr eaLnBrk="1" hangingPunct="1"/>
            <a:endParaRPr lang="en-US" smtClean="0"/>
          </a:p>
          <a:p>
            <a:pPr eaLnBrk="1" hangingPunct="1"/>
            <a:r>
              <a:rPr lang="en-US" smtClean="0"/>
              <a:t>Condition-Name-Behavior-Criteria</a:t>
            </a:r>
          </a:p>
          <a:p>
            <a:pPr marL="365125" lvl="2" indent="-255588" eaLnBrk="1" hangingPunct="1">
              <a:spcBef>
                <a:spcPts val="400"/>
              </a:spcBef>
              <a:buClr>
                <a:schemeClr val="accent1"/>
              </a:buClr>
              <a:buSzPct val="68000"/>
              <a:buFont typeface="Wingdings 3" pitchFamily="18" charset="2"/>
              <a:buChar char=""/>
            </a:pPr>
            <a:endParaRPr lang="en-US" smtClean="0"/>
          </a:p>
          <a:p>
            <a:pPr marL="365125" lvl="2" indent="-255588" eaLnBrk="1" hangingPunct="1">
              <a:spcBef>
                <a:spcPts val="400"/>
              </a:spcBef>
              <a:buClr>
                <a:schemeClr val="accent1"/>
              </a:buClr>
              <a:buSzPct val="68000"/>
              <a:buFont typeface="Wingdings 3" pitchFamily="18" charset="2"/>
              <a:buChar char=""/>
            </a:pPr>
            <a:r>
              <a:rPr lang="en-US" smtClean="0"/>
              <a:t>Given a topic or an opportunity to choose, Matt will </a:t>
            </a:r>
          </a:p>
          <a:p>
            <a:pPr marL="365125" lvl="2" indent="-255588" eaLnBrk="1" hangingPunct="1">
              <a:spcBef>
                <a:spcPts val="400"/>
              </a:spcBef>
              <a:buClr>
                <a:schemeClr val="accent1"/>
              </a:buClr>
              <a:buSzPct val="68000"/>
              <a:buFont typeface="Wingdings 2" pitchFamily="18" charset="2"/>
              <a:buNone/>
            </a:pPr>
            <a:endParaRPr lang="en-US" smtClean="0"/>
          </a:p>
          <a:p>
            <a:pPr marL="365125" lvl="2" indent="-255588" eaLnBrk="1" hangingPunct="1">
              <a:spcBef>
                <a:spcPts val="400"/>
              </a:spcBef>
              <a:buClr>
                <a:schemeClr val="accent1"/>
              </a:buClr>
              <a:buSzPct val="68000"/>
              <a:buFont typeface="Wingdings 2" pitchFamily="18" charset="2"/>
              <a:buNone/>
            </a:pPr>
            <a:r>
              <a:rPr lang="en-US" smtClean="0"/>
              <a:t>develop his writing to a proficient or higher level using </a:t>
            </a:r>
          </a:p>
          <a:p>
            <a:pPr marL="365125" lvl="2" indent="-255588" eaLnBrk="1" hangingPunct="1">
              <a:spcBef>
                <a:spcPts val="400"/>
              </a:spcBef>
              <a:buClr>
                <a:schemeClr val="accent1"/>
              </a:buClr>
              <a:buSzPct val="68000"/>
              <a:buFont typeface="Wingdings 2" pitchFamily="18" charset="2"/>
              <a:buNone/>
            </a:pPr>
            <a:endParaRPr lang="en-US" smtClean="0"/>
          </a:p>
          <a:p>
            <a:pPr marL="365125" lvl="2" indent="-255588" eaLnBrk="1" hangingPunct="1">
              <a:spcBef>
                <a:spcPts val="400"/>
              </a:spcBef>
              <a:buClr>
                <a:schemeClr val="accent1"/>
              </a:buClr>
              <a:buSzPct val="68000"/>
              <a:buFont typeface="Wingdings 2" pitchFamily="18" charset="2"/>
              <a:buNone/>
            </a:pPr>
            <a:r>
              <a:rPr lang="en-US" smtClean="0"/>
              <a:t>criteria from the 9th</a:t>
            </a:r>
            <a:r>
              <a:rPr lang="en-US" baseline="30000" smtClean="0"/>
              <a:t> </a:t>
            </a:r>
            <a:r>
              <a:rPr lang="en-US" smtClean="0"/>
              <a:t> and 10th grade level standards.</a:t>
            </a:r>
          </a:p>
          <a:p>
            <a:pPr eaLnBrk="1" hangingPunct="1"/>
            <a:endParaRPr lang="en-US" smtClean="0"/>
          </a:p>
        </p:txBody>
      </p:sp>
      <p:sp>
        <p:nvSpPr>
          <p:cNvPr id="3" name="Title 2"/>
          <p:cNvSpPr>
            <a:spLocks noGrp="1"/>
          </p:cNvSpPr>
          <p:nvPr>
            <p:ph type="title"/>
          </p:nvPr>
        </p:nvSpPr>
        <p:spPr/>
        <p:txBody>
          <a:bodyPr/>
          <a:lstStyle/>
          <a:p>
            <a:pPr eaLnBrk="1" hangingPunct="1">
              <a:defRPr/>
            </a:pPr>
            <a:r>
              <a:rPr lang="en-US" dirty="0" smtClean="0"/>
              <a:t>CNBC</a:t>
            </a:r>
            <a:endParaRPr lang="en-US" dirty="0"/>
          </a:p>
        </p:txBody>
      </p:sp>
      <p:sp>
        <p:nvSpPr>
          <p:cNvPr id="4" name="Rectangle 3"/>
          <p:cNvSpPr/>
          <p:nvPr/>
        </p:nvSpPr>
        <p:spPr>
          <a:xfrm>
            <a:off x="2286000" y="2438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Condition</a:t>
            </a:r>
          </a:p>
        </p:txBody>
      </p:sp>
      <p:sp>
        <p:nvSpPr>
          <p:cNvPr id="5" name="Rectangle 4"/>
          <p:cNvSpPr/>
          <p:nvPr/>
        </p:nvSpPr>
        <p:spPr>
          <a:xfrm>
            <a:off x="5943600" y="2438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Name</a:t>
            </a:r>
          </a:p>
        </p:txBody>
      </p:sp>
      <p:sp>
        <p:nvSpPr>
          <p:cNvPr id="6" name="Rectangle 5"/>
          <p:cNvSpPr/>
          <p:nvPr/>
        </p:nvSpPr>
        <p:spPr>
          <a:xfrm>
            <a:off x="990600" y="3200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Behavior</a:t>
            </a:r>
          </a:p>
        </p:txBody>
      </p:sp>
      <p:grpSp>
        <p:nvGrpSpPr>
          <p:cNvPr id="2" name="Group 12"/>
          <p:cNvGrpSpPr>
            <a:grpSpLocks/>
          </p:cNvGrpSpPr>
          <p:nvPr/>
        </p:nvGrpSpPr>
        <p:grpSpPr bwMode="auto">
          <a:xfrm>
            <a:off x="3733800" y="3200400"/>
            <a:ext cx="3276600" cy="400050"/>
            <a:chOff x="3733800" y="3200400"/>
            <a:chExt cx="3276600" cy="400110"/>
          </a:xfrm>
        </p:grpSpPr>
        <p:sp>
          <p:nvSpPr>
            <p:cNvPr id="7" name="Rectangle 6"/>
            <p:cNvSpPr/>
            <p:nvPr/>
          </p:nvSpPr>
          <p:spPr bwMode="auto">
            <a:xfrm>
              <a:off x="3733800" y="3200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Criteria</a:t>
              </a:r>
            </a:p>
          </p:txBody>
        </p:sp>
        <p:sp>
          <p:nvSpPr>
            <p:cNvPr id="8" name="Right Arrow 7"/>
            <p:cNvSpPr/>
            <p:nvPr/>
          </p:nvSpPr>
          <p:spPr bwMode="auto">
            <a:xfrm>
              <a:off x="5257800" y="3276611"/>
              <a:ext cx="1752600" cy="22863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grpSp>
      <p:grpSp>
        <p:nvGrpSpPr>
          <p:cNvPr id="9" name="Group 13"/>
          <p:cNvGrpSpPr>
            <a:grpSpLocks/>
          </p:cNvGrpSpPr>
          <p:nvPr/>
        </p:nvGrpSpPr>
        <p:grpSpPr bwMode="auto">
          <a:xfrm>
            <a:off x="533400" y="3962400"/>
            <a:ext cx="3200400" cy="400050"/>
            <a:chOff x="533400" y="3962400"/>
            <a:chExt cx="3200400" cy="400110"/>
          </a:xfrm>
        </p:grpSpPr>
        <p:sp>
          <p:nvSpPr>
            <p:cNvPr id="11" name="Rectangle 10"/>
            <p:cNvSpPr/>
            <p:nvPr/>
          </p:nvSpPr>
          <p:spPr bwMode="auto">
            <a:xfrm>
              <a:off x="533400" y="3962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Criteria</a:t>
              </a:r>
            </a:p>
          </p:txBody>
        </p:sp>
        <p:sp>
          <p:nvSpPr>
            <p:cNvPr id="12" name="Right Arrow 11"/>
            <p:cNvSpPr/>
            <p:nvPr/>
          </p:nvSpPr>
          <p:spPr bwMode="auto">
            <a:xfrm>
              <a:off x="1981200" y="4038611"/>
              <a:ext cx="1752600" cy="22863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grpSp>
      <p:sp>
        <p:nvSpPr>
          <p:cNvPr id="13" name="Footer Placeholder 1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p:txBody>
          <a:bodyPr/>
          <a:lstStyle/>
          <a:p>
            <a:pPr eaLnBrk="1" hangingPunct="1"/>
            <a:r>
              <a:rPr lang="en-US" smtClean="0"/>
              <a:t>What evidence will he create? (STLO)</a:t>
            </a:r>
          </a:p>
          <a:p>
            <a:pPr eaLnBrk="1" hangingPunct="1"/>
            <a:r>
              <a:rPr lang="en-US" smtClean="0"/>
              <a:t>How will it be evaluated?</a:t>
            </a:r>
          </a:p>
          <a:p>
            <a:pPr eaLnBrk="1" hangingPunct="1"/>
            <a:r>
              <a:rPr lang="en-US" smtClean="0"/>
              <a:t>Who will evaluate it?</a:t>
            </a:r>
          </a:p>
          <a:p>
            <a:pPr eaLnBrk="1" hangingPunct="1"/>
            <a:r>
              <a:rPr lang="en-US" smtClean="0"/>
              <a:t>When will this occur?</a:t>
            </a:r>
          </a:p>
          <a:p>
            <a:pPr eaLnBrk="1" hangingPunct="1"/>
            <a:endParaRPr lang="en-US" smtClean="0"/>
          </a:p>
          <a:p>
            <a:pPr eaLnBrk="1" hangingPunct="1"/>
            <a:endParaRPr lang="en-US" smtClean="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Step 4 – Break goal down into short term learning outcomes</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1295400"/>
          <a:ext cx="8458200" cy="5201528"/>
        </p:xfrm>
        <a:graphic>
          <a:graphicData uri="http://schemas.openxmlformats.org/drawingml/2006/table">
            <a:tbl>
              <a:tblPr firstRow="1" bandRow="1">
                <a:tableStyleId>{5C22544A-7EE6-4342-B048-85BDC9FD1C3A}</a:tableStyleId>
              </a:tblPr>
              <a:tblGrid>
                <a:gridCol w="2114550"/>
                <a:gridCol w="2114550"/>
                <a:gridCol w="2114550"/>
                <a:gridCol w="2114550"/>
              </a:tblGrid>
              <a:tr h="538088">
                <a:tc>
                  <a:txBody>
                    <a:bodyPr/>
                    <a:lstStyle/>
                    <a:p>
                      <a:r>
                        <a:rPr lang="en-US" sz="1600" dirty="0" smtClean="0"/>
                        <a:t>STL</a:t>
                      </a:r>
                      <a:r>
                        <a:rPr lang="en-US" sz="1600" baseline="0" dirty="0" smtClean="0"/>
                        <a:t> Outcome</a:t>
                      </a:r>
                      <a:endParaRPr lang="en-US" sz="1600" dirty="0"/>
                    </a:p>
                  </a:txBody>
                  <a:tcPr/>
                </a:tc>
                <a:tc>
                  <a:txBody>
                    <a:bodyPr/>
                    <a:lstStyle/>
                    <a:p>
                      <a:r>
                        <a:rPr lang="en-US" sz="1600" dirty="0" smtClean="0"/>
                        <a:t>Objective Criteria</a:t>
                      </a:r>
                      <a:endParaRPr lang="en-US" sz="1600" dirty="0"/>
                    </a:p>
                  </a:txBody>
                  <a:tcPr/>
                </a:tc>
                <a:tc>
                  <a:txBody>
                    <a:bodyPr/>
                    <a:lstStyle/>
                    <a:p>
                      <a:r>
                        <a:rPr lang="en-US" sz="1600" dirty="0" smtClean="0"/>
                        <a:t>Assess Procedures</a:t>
                      </a:r>
                      <a:endParaRPr lang="en-US" sz="1600" dirty="0"/>
                    </a:p>
                  </a:txBody>
                  <a:tcPr/>
                </a:tc>
                <a:tc>
                  <a:txBody>
                    <a:bodyPr/>
                    <a:lstStyle/>
                    <a:p>
                      <a:r>
                        <a:rPr lang="en-US" sz="1600" dirty="0" smtClean="0"/>
                        <a:t>Timelines</a:t>
                      </a:r>
                      <a:endParaRPr lang="en-US" sz="1600" dirty="0"/>
                    </a:p>
                  </a:txBody>
                  <a:tcPr/>
                </a:tc>
              </a:tr>
              <a:tr h="1460525">
                <a:tc>
                  <a:txBody>
                    <a:bodyPr/>
                    <a:lstStyle/>
                    <a:p>
                      <a:r>
                        <a:rPr lang="en-US" sz="1600" dirty="0" smtClean="0"/>
                        <a:t>1.  Write an Argument</a:t>
                      </a:r>
                      <a:endParaRPr lang="en-US" sz="1600" dirty="0"/>
                    </a:p>
                  </a:txBody>
                  <a:tcPr/>
                </a:tc>
                <a:tc>
                  <a:txBody>
                    <a:bodyPr/>
                    <a:lstStyle/>
                    <a:p>
                      <a:r>
                        <a:rPr lang="en-US" sz="1600" dirty="0" smtClean="0"/>
                        <a:t>Proficient on an established rubric</a:t>
                      </a:r>
                      <a:endParaRPr lang="en-US" sz="1600" dirty="0"/>
                    </a:p>
                  </a:txBody>
                  <a:tcPr/>
                </a:tc>
                <a:tc>
                  <a:txBody>
                    <a:bodyPr/>
                    <a:lstStyle/>
                    <a:p>
                      <a:r>
                        <a:rPr lang="en-US" sz="1600" dirty="0" smtClean="0"/>
                        <a:t>Student</a:t>
                      </a:r>
                      <a:r>
                        <a:rPr lang="en-US" sz="1600" baseline="0" dirty="0" smtClean="0"/>
                        <a:t> and peer evaluations will be done during the process, with a summative eval. from teacher</a:t>
                      </a:r>
                      <a:endParaRPr lang="en-US" sz="1600" dirty="0" smtClean="0"/>
                    </a:p>
                  </a:txBody>
                  <a:tcPr/>
                </a:tc>
                <a:tc>
                  <a:txBody>
                    <a:bodyPr/>
                    <a:lstStyle/>
                    <a:p>
                      <a:r>
                        <a:rPr lang="en-US" sz="1600" dirty="0" smtClean="0"/>
                        <a:t>On-going but at least once a semester</a:t>
                      </a:r>
                      <a:endParaRPr lang="en-US" sz="1600" dirty="0"/>
                    </a:p>
                  </a:txBody>
                  <a:tcPr/>
                </a:tc>
              </a:tr>
              <a:tr h="1460525">
                <a:tc>
                  <a:txBody>
                    <a:bodyPr/>
                    <a:lstStyle/>
                    <a:p>
                      <a:r>
                        <a:rPr lang="en-US" sz="1600" dirty="0" smtClean="0"/>
                        <a:t>2.  Informative/ Explanatory Texts</a:t>
                      </a:r>
                      <a:endParaRPr lang="en-US" sz="1600" dirty="0"/>
                    </a:p>
                  </a:txBody>
                  <a:tcPr/>
                </a:tc>
                <a:tc>
                  <a:txBody>
                    <a:bodyPr/>
                    <a:lstStyle/>
                    <a:p>
                      <a:r>
                        <a:rPr lang="en-US" sz="1600" dirty="0" smtClean="0"/>
                        <a:t>Proficient on an established rubric</a:t>
                      </a:r>
                      <a:endParaRPr lang="en-US" sz="1600" dirty="0"/>
                    </a:p>
                  </a:txBody>
                  <a:tcPr/>
                </a:tc>
                <a:tc>
                  <a:txBody>
                    <a:bodyPr/>
                    <a:lstStyle/>
                    <a:p>
                      <a:r>
                        <a:rPr lang="en-US" sz="1600" dirty="0" smtClean="0"/>
                        <a:t>Student</a:t>
                      </a:r>
                      <a:r>
                        <a:rPr lang="en-US" sz="1600" baseline="0" dirty="0" smtClean="0"/>
                        <a:t> and peer evaluations will be done during the process, with a summative eval. from teacher</a:t>
                      </a:r>
                      <a:endParaRPr lang="en-US" sz="1600" dirty="0" smtClean="0"/>
                    </a:p>
                  </a:txBody>
                  <a:tcPr/>
                </a:tc>
                <a:tc>
                  <a:txBody>
                    <a:bodyPr/>
                    <a:lstStyle/>
                    <a:p>
                      <a:r>
                        <a:rPr lang="en-US" sz="1600" dirty="0" smtClean="0"/>
                        <a:t>On-going but at least once a semester</a:t>
                      </a:r>
                      <a:endParaRPr lang="en-US" sz="1600" dirty="0"/>
                    </a:p>
                  </a:txBody>
                  <a:tcPr/>
                </a:tc>
              </a:tr>
              <a:tr h="1460525">
                <a:tc>
                  <a:txBody>
                    <a:bodyPr/>
                    <a:lstStyle/>
                    <a:p>
                      <a:r>
                        <a:rPr lang="en-US" sz="1600" dirty="0" smtClean="0"/>
                        <a:t>3.  Draw evidence from literary/ informational</a:t>
                      </a:r>
                      <a:r>
                        <a:rPr lang="en-US" sz="1600" baseline="0" dirty="0" smtClean="0"/>
                        <a:t> texts</a:t>
                      </a:r>
                      <a:endParaRPr lang="en-US" sz="1600" dirty="0"/>
                    </a:p>
                  </a:txBody>
                  <a:tcPr/>
                </a:tc>
                <a:tc>
                  <a:txBody>
                    <a:bodyPr/>
                    <a:lstStyle/>
                    <a:p>
                      <a:r>
                        <a:rPr lang="en-US" sz="1600" dirty="0" smtClean="0"/>
                        <a:t>Proficient on an established rubric</a:t>
                      </a:r>
                      <a:endParaRPr lang="en-US" sz="1600" dirty="0"/>
                    </a:p>
                  </a:txBody>
                  <a:tcPr/>
                </a:tc>
                <a:tc>
                  <a:txBody>
                    <a:bodyPr/>
                    <a:lstStyle/>
                    <a:p>
                      <a:r>
                        <a:rPr lang="en-US" sz="1600" dirty="0" smtClean="0"/>
                        <a:t>Student</a:t>
                      </a:r>
                      <a:r>
                        <a:rPr lang="en-US" sz="1600" baseline="0" dirty="0" smtClean="0"/>
                        <a:t> and peer evaluations will be done during the process, with a summative eval. from teacher</a:t>
                      </a:r>
                      <a:endParaRPr lang="en-US" sz="1600" dirty="0" smtClean="0"/>
                    </a:p>
                  </a:txBody>
                  <a:tcPr/>
                </a:tc>
                <a:tc>
                  <a:txBody>
                    <a:bodyPr/>
                    <a:lstStyle/>
                    <a:p>
                      <a:r>
                        <a:rPr lang="en-US" sz="1600" dirty="0" smtClean="0"/>
                        <a:t>On-going but at least once a semester</a:t>
                      </a:r>
                      <a:endParaRPr lang="en-US" sz="1600" dirty="0"/>
                    </a:p>
                  </a:txBody>
                  <a:tcPr/>
                </a:tc>
              </a:tr>
            </a:tbl>
          </a:graphicData>
        </a:graphic>
      </p:graphicFrame>
      <p:sp>
        <p:nvSpPr>
          <p:cNvPr id="2" name="Title 1"/>
          <p:cNvSpPr>
            <a:spLocks noGrp="1"/>
          </p:cNvSpPr>
          <p:nvPr>
            <p:ph type="title"/>
          </p:nvPr>
        </p:nvSpPr>
        <p:spPr/>
        <p:txBody>
          <a:bodyPr/>
          <a:lstStyle/>
          <a:p>
            <a:pPr eaLnBrk="1" fontAlgn="auto" hangingPunct="1">
              <a:spcAft>
                <a:spcPts val="0"/>
              </a:spcAft>
              <a:defRPr/>
            </a:pPr>
            <a:r>
              <a:rPr lang="en-US" dirty="0" smtClean="0"/>
              <a:t>Short Term Learning Outcomes</a:t>
            </a:r>
            <a:endParaRPr lang="en-US" dirty="0"/>
          </a:p>
        </p:txBody>
      </p:sp>
      <p:sp>
        <p:nvSpPr>
          <p:cNvPr id="5" name="Footer Placeholder 4"/>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idx="1"/>
          </p:nvPr>
        </p:nvPicPr>
        <p:blipFill>
          <a:blip r:embed="rId2" cstate="print"/>
          <a:srcRect l="13200" t="30199" r="29874" b="15678"/>
          <a:stretch>
            <a:fillRect/>
          </a:stretch>
        </p:blipFill>
        <p:spPr>
          <a:xfrm>
            <a:off x="0" y="457200"/>
            <a:ext cx="9104313" cy="5410200"/>
          </a:xfrm>
        </p:spPr>
      </p:pic>
      <p:sp>
        <p:nvSpPr>
          <p:cNvPr id="3" name="Footer Placeholder 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Grp="1" noChangeAspect="1" noChangeArrowheads="1"/>
          </p:cNvPicPr>
          <p:nvPr>
            <p:ph idx="1"/>
          </p:nvPr>
        </p:nvPicPr>
        <p:blipFill>
          <a:blip r:embed="rId2" cstate="print"/>
          <a:srcRect l="5804" t="22833" r="53157" b="8138"/>
          <a:stretch>
            <a:fillRect/>
          </a:stretch>
        </p:blipFill>
        <p:spPr>
          <a:xfrm>
            <a:off x="1371600" y="-31750"/>
            <a:ext cx="6553200" cy="6889750"/>
          </a:xfrm>
        </p:spPr>
      </p:pic>
      <p:sp>
        <p:nvSpPr>
          <p:cNvPr id="3" name="Footer Placeholder 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p:txBody>
          <a:bodyPr/>
          <a:lstStyle/>
          <a:p>
            <a:r>
              <a:rPr lang="en-US" smtClean="0"/>
              <a:t>What?</a:t>
            </a:r>
          </a:p>
          <a:p>
            <a:r>
              <a:rPr lang="en-US" smtClean="0"/>
              <a:t>When will it start?</a:t>
            </a:r>
          </a:p>
          <a:p>
            <a:r>
              <a:rPr lang="en-US" smtClean="0"/>
              <a:t>How often will it occur?</a:t>
            </a:r>
          </a:p>
          <a:p>
            <a:r>
              <a:rPr lang="en-US" smtClean="0"/>
              <a:t>Where will it occur?</a:t>
            </a:r>
          </a:p>
          <a:p>
            <a:r>
              <a:rPr lang="en-US" smtClean="0"/>
              <a:t>How long will it last?</a:t>
            </a:r>
          </a:p>
          <a:p>
            <a:endParaRPr lang="en-US" smtClean="0"/>
          </a:p>
          <a:p>
            <a:endParaRPr lang="en-US" smtClean="0"/>
          </a:p>
        </p:txBody>
      </p:sp>
      <p:sp>
        <p:nvSpPr>
          <p:cNvPr id="3" name="Title 2"/>
          <p:cNvSpPr>
            <a:spLocks noGrp="1"/>
          </p:cNvSpPr>
          <p:nvPr>
            <p:ph type="title"/>
          </p:nvPr>
        </p:nvSpPr>
        <p:spPr/>
        <p:txBody>
          <a:bodyPr>
            <a:normAutofit fontScale="90000"/>
          </a:bodyPr>
          <a:lstStyle/>
          <a:p>
            <a:pPr>
              <a:defRPr/>
            </a:pPr>
            <a:r>
              <a:rPr lang="en-US" dirty="0" smtClean="0"/>
              <a:t>Step 5 - Determine the specially designed instruction</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219200"/>
          <a:ext cx="8229600" cy="448564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en-US" dirty="0" smtClean="0"/>
                        <a:t>SDI</a:t>
                      </a:r>
                      <a:endParaRPr lang="en-US" dirty="0"/>
                    </a:p>
                  </a:txBody>
                  <a:tcPr/>
                </a:tc>
                <a:tc>
                  <a:txBody>
                    <a:bodyPr/>
                    <a:lstStyle/>
                    <a:p>
                      <a:r>
                        <a:rPr lang="en-US" dirty="0" smtClean="0"/>
                        <a:t>Start Date</a:t>
                      </a:r>
                      <a:endParaRPr lang="en-US" dirty="0"/>
                    </a:p>
                  </a:txBody>
                  <a:tcPr/>
                </a:tc>
                <a:tc>
                  <a:txBody>
                    <a:bodyPr/>
                    <a:lstStyle/>
                    <a:p>
                      <a:r>
                        <a:rPr lang="en-US" dirty="0" smtClean="0"/>
                        <a:t>Frequency</a:t>
                      </a:r>
                      <a:endParaRPr lang="en-US" dirty="0"/>
                    </a:p>
                  </a:txBody>
                  <a:tcPr/>
                </a:tc>
                <a:tc>
                  <a:txBody>
                    <a:bodyPr/>
                    <a:lstStyle/>
                    <a:p>
                      <a:r>
                        <a:rPr lang="en-US" dirty="0" smtClean="0"/>
                        <a:t>Location</a:t>
                      </a:r>
                      <a:endParaRPr lang="en-US" dirty="0"/>
                    </a:p>
                  </a:txBody>
                  <a:tcPr/>
                </a:tc>
                <a:tc>
                  <a:txBody>
                    <a:bodyPr/>
                    <a:lstStyle/>
                    <a:p>
                      <a:r>
                        <a:rPr lang="en-US" dirty="0" smtClean="0"/>
                        <a:t>Duration</a:t>
                      </a:r>
                      <a:endParaRPr lang="en-US" dirty="0"/>
                    </a:p>
                  </a:txBody>
                  <a:tcPr/>
                </a:tc>
              </a:tr>
              <a:tr h="370840">
                <a:tc>
                  <a:txBody>
                    <a:bodyPr/>
                    <a:lstStyle/>
                    <a:p>
                      <a:r>
                        <a:rPr lang="en-US" dirty="0" smtClean="0"/>
                        <a:t>Direct Instruction in</a:t>
                      </a:r>
                      <a:r>
                        <a:rPr lang="en-US" baseline="0" dirty="0" smtClean="0"/>
                        <a:t> above grade  level skills</a:t>
                      </a:r>
                      <a:endParaRPr lang="en-US" dirty="0"/>
                    </a:p>
                  </a:txBody>
                  <a:tcPr/>
                </a:tc>
                <a:tc>
                  <a:txBody>
                    <a:bodyPr/>
                    <a:lstStyle/>
                    <a:p>
                      <a:r>
                        <a:rPr lang="en-US" dirty="0" smtClean="0"/>
                        <a:t>Start of  each classroom assignment</a:t>
                      </a:r>
                      <a:endParaRPr lang="en-US" dirty="0"/>
                    </a:p>
                  </a:txBody>
                  <a:tcPr/>
                </a:tc>
                <a:tc>
                  <a:txBody>
                    <a:bodyPr/>
                    <a:lstStyle/>
                    <a:p>
                      <a:r>
                        <a:rPr lang="en-US" dirty="0" smtClean="0"/>
                        <a:t>Minimum once a week </a:t>
                      </a:r>
                      <a:endParaRPr lang="en-US" dirty="0"/>
                    </a:p>
                  </a:txBody>
                  <a:tcPr/>
                </a:tc>
                <a:tc>
                  <a:txBody>
                    <a:bodyPr/>
                    <a:lstStyle/>
                    <a:p>
                      <a:r>
                        <a:rPr lang="en-US" dirty="0" smtClean="0"/>
                        <a:t>In the general education or gifted support classroom </a:t>
                      </a:r>
                      <a:endParaRPr lang="en-US" dirty="0"/>
                    </a:p>
                  </a:txBody>
                  <a:tcPr/>
                </a:tc>
                <a:tc>
                  <a:txBody>
                    <a:bodyPr/>
                    <a:lstStyle/>
                    <a:p>
                      <a:r>
                        <a:rPr lang="en-US" dirty="0" smtClean="0"/>
                        <a:t>On-going</a:t>
                      </a:r>
                      <a:r>
                        <a:rPr lang="en-US" baseline="0" dirty="0" smtClean="0"/>
                        <a:t> throughout the year</a:t>
                      </a:r>
                      <a:endParaRPr lang="en-US" dirty="0"/>
                    </a:p>
                  </a:txBody>
                  <a:tcPr/>
                </a:tc>
              </a:tr>
              <a:tr h="370840">
                <a:tc>
                  <a:txBody>
                    <a:bodyPr/>
                    <a:lstStyle/>
                    <a:p>
                      <a:r>
                        <a:rPr lang="en-US" dirty="0" smtClean="0"/>
                        <a:t>Alternative rubrics</a:t>
                      </a:r>
                      <a:endParaRPr lang="en-US" dirty="0"/>
                    </a:p>
                  </a:txBody>
                  <a:tcPr/>
                </a:tc>
                <a:tc>
                  <a:txBody>
                    <a:bodyPr/>
                    <a:lstStyle/>
                    <a:p>
                      <a:r>
                        <a:rPr lang="en-US" dirty="0" smtClean="0"/>
                        <a:t>Start of each classroom assignment</a:t>
                      </a:r>
                      <a:endParaRPr lang="en-US" dirty="0"/>
                    </a:p>
                  </a:txBody>
                  <a:tcPr/>
                </a:tc>
                <a:tc>
                  <a:txBody>
                    <a:bodyPr/>
                    <a:lstStyle/>
                    <a:p>
                      <a:r>
                        <a:rPr lang="en-US" dirty="0" smtClean="0"/>
                        <a:t>Three times per semester</a:t>
                      </a:r>
                      <a:endParaRPr lang="en-US" dirty="0"/>
                    </a:p>
                  </a:txBody>
                  <a:tcPr/>
                </a:tc>
                <a:tc>
                  <a:txBody>
                    <a:bodyPr/>
                    <a:lstStyle/>
                    <a:p>
                      <a:r>
                        <a:rPr lang="en-US" dirty="0" smtClean="0"/>
                        <a:t>General</a:t>
                      </a:r>
                      <a:r>
                        <a:rPr lang="en-US" baseline="0" dirty="0" smtClean="0"/>
                        <a:t> education classroom</a:t>
                      </a:r>
                      <a:endParaRPr lang="en-US" dirty="0"/>
                    </a:p>
                  </a:txBody>
                  <a:tcPr/>
                </a:tc>
                <a:tc>
                  <a:txBody>
                    <a:bodyPr/>
                    <a:lstStyle/>
                    <a:p>
                      <a:r>
                        <a:rPr lang="en-US" dirty="0" smtClean="0"/>
                        <a:t>Two to three weeks per assignment</a:t>
                      </a:r>
                      <a:endParaRPr lang="en-US" dirty="0"/>
                    </a:p>
                  </a:txBody>
                  <a:tcPr/>
                </a:tc>
              </a:tr>
              <a:tr h="370840">
                <a:tc>
                  <a:txBody>
                    <a:bodyPr/>
                    <a:lstStyle/>
                    <a:p>
                      <a:r>
                        <a:rPr lang="en-US" dirty="0" smtClean="0"/>
                        <a:t>Independent or alternate</a:t>
                      </a:r>
                      <a:r>
                        <a:rPr lang="en-US" baseline="0" dirty="0" smtClean="0"/>
                        <a:t> writing assignment/contract</a:t>
                      </a:r>
                      <a:endParaRPr lang="en-US" dirty="0"/>
                    </a:p>
                  </a:txBody>
                  <a:tcPr/>
                </a:tc>
                <a:tc>
                  <a:txBody>
                    <a:bodyPr/>
                    <a:lstStyle/>
                    <a:p>
                      <a:r>
                        <a:rPr lang="en-US" dirty="0" smtClean="0"/>
                        <a:t>End</a:t>
                      </a:r>
                      <a:r>
                        <a:rPr lang="en-US" baseline="0" dirty="0" smtClean="0"/>
                        <a:t> of September 2011</a:t>
                      </a:r>
                      <a:endParaRPr lang="en-US" dirty="0"/>
                    </a:p>
                  </a:txBody>
                  <a:tcPr/>
                </a:tc>
                <a:tc>
                  <a:txBody>
                    <a:bodyPr/>
                    <a:lstStyle/>
                    <a:p>
                      <a:r>
                        <a:rPr lang="en-US" dirty="0" smtClean="0"/>
                        <a:t>Once per marking period</a:t>
                      </a:r>
                      <a:endParaRPr lang="en-US" dirty="0"/>
                    </a:p>
                  </a:txBody>
                  <a:tcPr/>
                </a:tc>
                <a:tc>
                  <a:txBody>
                    <a:bodyPr/>
                    <a:lstStyle/>
                    <a:p>
                      <a:r>
                        <a:rPr lang="en-US" dirty="0" smtClean="0"/>
                        <a:t>Gifted support classroom</a:t>
                      </a:r>
                      <a:endParaRPr lang="en-US" dirty="0"/>
                    </a:p>
                  </a:txBody>
                  <a:tcPr/>
                </a:tc>
                <a:tc>
                  <a:txBody>
                    <a:bodyPr/>
                    <a:lstStyle/>
                    <a:p>
                      <a:r>
                        <a:rPr lang="en-US" dirty="0" smtClean="0"/>
                        <a:t>As</a:t>
                      </a:r>
                      <a:r>
                        <a:rPr lang="en-US" baseline="0" dirty="0" smtClean="0"/>
                        <a:t> stipulated in Matt’s contract</a:t>
                      </a:r>
                      <a:endParaRPr lang="en-US" dirty="0"/>
                    </a:p>
                  </a:txBody>
                  <a:tcPr/>
                </a:tc>
              </a:tr>
            </a:tbl>
          </a:graphicData>
        </a:graphic>
      </p:graphicFrame>
      <p:sp>
        <p:nvSpPr>
          <p:cNvPr id="2" name="Title 1"/>
          <p:cNvSpPr>
            <a:spLocks noGrp="1"/>
          </p:cNvSpPr>
          <p:nvPr>
            <p:ph type="title"/>
          </p:nvPr>
        </p:nvSpPr>
        <p:spPr/>
        <p:txBody>
          <a:bodyPr/>
          <a:lstStyle/>
          <a:p>
            <a:pPr eaLnBrk="1" fontAlgn="auto" hangingPunct="1">
              <a:spcAft>
                <a:spcPts val="0"/>
              </a:spcAft>
              <a:defRPr/>
            </a:pPr>
            <a:r>
              <a:rPr lang="en-US" dirty="0" smtClean="0"/>
              <a:t>Specially Designed Instruction</a:t>
            </a:r>
            <a:endParaRPr lang="en-US" dirty="0"/>
          </a:p>
        </p:txBody>
      </p:sp>
      <p:sp>
        <p:nvSpPr>
          <p:cNvPr id="5" name="Footer Placeholder 4"/>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p:txBody>
          <a:bodyPr/>
          <a:lstStyle/>
          <a:p>
            <a:pPr eaLnBrk="1" hangingPunct="1"/>
            <a:r>
              <a:rPr lang="en-US" smtClean="0"/>
              <a:t>Chapter 16 provides for both</a:t>
            </a:r>
          </a:p>
          <a:p>
            <a:pPr eaLnBrk="1" hangingPunct="1"/>
            <a:r>
              <a:rPr lang="en-US" smtClean="0"/>
              <a:t>Which one or how to combine is best determined by the needs of the student</a:t>
            </a:r>
          </a:p>
          <a:p>
            <a:pPr eaLnBrk="1" hangingPunct="1"/>
            <a:r>
              <a:rPr lang="en-US" smtClean="0"/>
              <a:t>Even enrichment implies a certain level of acceleration</a:t>
            </a:r>
          </a:p>
        </p:txBody>
      </p:sp>
      <p:sp>
        <p:nvSpPr>
          <p:cNvPr id="2" name="Title 1"/>
          <p:cNvSpPr>
            <a:spLocks noGrp="1"/>
          </p:cNvSpPr>
          <p:nvPr>
            <p:ph type="title"/>
          </p:nvPr>
        </p:nvSpPr>
        <p:spPr/>
        <p:txBody>
          <a:bodyPr/>
          <a:lstStyle/>
          <a:p>
            <a:pPr eaLnBrk="1" fontAlgn="auto" hangingPunct="1">
              <a:spcAft>
                <a:spcPts val="0"/>
              </a:spcAft>
              <a:defRPr/>
            </a:pPr>
            <a:r>
              <a:rPr lang="en-US" dirty="0" smtClean="0"/>
              <a:t>Enrichment  vs. Acceleration</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1"/>
          </p:nvPr>
        </p:nvSpPr>
        <p:spPr/>
        <p:txBody>
          <a:bodyPr/>
          <a:lstStyle/>
          <a:p>
            <a:pPr eaLnBrk="1" hangingPunct="1"/>
            <a:r>
              <a:rPr lang="en-US" smtClean="0"/>
              <a:t>Looking at the student’s area(s) of strength answer the following:</a:t>
            </a:r>
          </a:p>
          <a:p>
            <a:pPr lvl="1" eaLnBrk="1" hangingPunct="1"/>
            <a:r>
              <a:rPr lang="en-US" smtClean="0"/>
              <a:t>2.  Has the student achieved mastery level of the 8</a:t>
            </a:r>
            <a:r>
              <a:rPr lang="en-US" baseline="30000" smtClean="0"/>
              <a:t>th</a:t>
            </a:r>
            <a:r>
              <a:rPr lang="en-US" smtClean="0"/>
              <a:t> grade writing expectations?</a:t>
            </a:r>
          </a:p>
          <a:p>
            <a:pPr lvl="2" eaLnBrk="1" hangingPunct="1"/>
            <a:r>
              <a:rPr lang="en-US" smtClean="0"/>
              <a:t>What if Matt had not mastered 8</a:t>
            </a:r>
            <a:r>
              <a:rPr lang="en-US" baseline="30000" smtClean="0"/>
              <a:t>th</a:t>
            </a:r>
            <a:r>
              <a:rPr lang="en-US" smtClean="0"/>
              <a:t> grade level expectations?</a:t>
            </a:r>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Step 2 – </a:t>
            </a:r>
            <a:br>
              <a:rPr lang="en-US" dirty="0" smtClean="0"/>
            </a:br>
            <a:r>
              <a:rPr lang="en-US" dirty="0" smtClean="0"/>
              <a:t>Enrichment/Acceleration or Both?</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p:cNvSpPr>
            <a:spLocks noGrp="1"/>
          </p:cNvSpPr>
          <p:nvPr>
            <p:ph idx="1"/>
          </p:nvPr>
        </p:nvSpPr>
        <p:spPr>
          <a:xfrm>
            <a:off x="457200" y="1481138"/>
            <a:ext cx="8382000" cy="4525962"/>
          </a:xfrm>
        </p:spPr>
        <p:txBody>
          <a:bodyPr/>
          <a:lstStyle/>
          <a:p>
            <a:pPr eaLnBrk="1" hangingPunct="1"/>
            <a:endParaRPr lang="en-US" smtClean="0"/>
          </a:p>
          <a:p>
            <a:pPr eaLnBrk="1" hangingPunct="1"/>
            <a:r>
              <a:rPr lang="en-US" smtClean="0"/>
              <a:t>Condition-Name-Behavior-Criteria</a:t>
            </a:r>
          </a:p>
          <a:p>
            <a:pPr marL="365125" lvl="2" indent="-255588" eaLnBrk="1" hangingPunct="1">
              <a:spcBef>
                <a:spcPts val="400"/>
              </a:spcBef>
              <a:buClr>
                <a:schemeClr val="accent1"/>
              </a:buClr>
              <a:buSzPct val="68000"/>
              <a:buFont typeface="Wingdings 3" pitchFamily="18" charset="2"/>
              <a:buChar char=""/>
            </a:pPr>
            <a:endParaRPr lang="en-US" smtClean="0"/>
          </a:p>
          <a:p>
            <a:pPr marL="365125" lvl="2" indent="-255588" eaLnBrk="1" hangingPunct="1">
              <a:spcBef>
                <a:spcPts val="400"/>
              </a:spcBef>
              <a:buClr>
                <a:schemeClr val="accent1"/>
              </a:buClr>
              <a:buSzPct val="68000"/>
              <a:buFont typeface="Wingdings 3" pitchFamily="18" charset="2"/>
              <a:buChar char=""/>
            </a:pPr>
            <a:r>
              <a:rPr lang="en-US" smtClean="0"/>
              <a:t>Given an opportunity to choose a topic, Matt will </a:t>
            </a:r>
          </a:p>
          <a:p>
            <a:pPr marL="365125" lvl="2" indent="-255588" eaLnBrk="1" hangingPunct="1">
              <a:spcBef>
                <a:spcPts val="400"/>
              </a:spcBef>
              <a:buClr>
                <a:schemeClr val="accent1"/>
              </a:buClr>
              <a:buSzPct val="68000"/>
              <a:buFont typeface="Wingdings 2" pitchFamily="18" charset="2"/>
              <a:buNone/>
            </a:pPr>
            <a:endParaRPr lang="en-US" smtClean="0"/>
          </a:p>
          <a:p>
            <a:pPr marL="365125" lvl="2" indent="-255588" eaLnBrk="1" hangingPunct="1">
              <a:spcBef>
                <a:spcPts val="400"/>
              </a:spcBef>
              <a:buClr>
                <a:schemeClr val="accent1"/>
              </a:buClr>
              <a:buSzPct val="68000"/>
              <a:buFont typeface="Wingdings 2" pitchFamily="18" charset="2"/>
              <a:buNone/>
            </a:pPr>
            <a:r>
              <a:rPr lang="en-US" smtClean="0"/>
              <a:t>enrich and expand his writing to a proficient or higher level</a:t>
            </a:r>
          </a:p>
          <a:p>
            <a:pPr marL="365125" lvl="2" indent="-255588" eaLnBrk="1" hangingPunct="1">
              <a:spcBef>
                <a:spcPts val="400"/>
              </a:spcBef>
              <a:buClr>
                <a:schemeClr val="accent1"/>
              </a:buClr>
              <a:buSzPct val="68000"/>
              <a:buFont typeface="Wingdings 2" pitchFamily="18" charset="2"/>
              <a:buNone/>
            </a:pPr>
            <a:endParaRPr lang="en-US" smtClean="0"/>
          </a:p>
          <a:p>
            <a:pPr marL="365125" lvl="2" indent="-255588" eaLnBrk="1" hangingPunct="1">
              <a:spcBef>
                <a:spcPts val="400"/>
              </a:spcBef>
              <a:buClr>
                <a:schemeClr val="accent1"/>
              </a:buClr>
              <a:buSzPct val="68000"/>
              <a:buFont typeface="Wingdings 2" pitchFamily="18" charset="2"/>
              <a:buNone/>
            </a:pPr>
            <a:r>
              <a:rPr lang="en-US" smtClean="0"/>
              <a:t>using criteria from the 8</a:t>
            </a:r>
            <a:r>
              <a:rPr lang="en-US" baseline="30000" smtClean="0"/>
              <a:t>th</a:t>
            </a:r>
            <a:r>
              <a:rPr lang="en-US" smtClean="0"/>
              <a:t> grade level standards or as</a:t>
            </a:r>
          </a:p>
          <a:p>
            <a:pPr marL="365125" lvl="2" indent="-255588" eaLnBrk="1" hangingPunct="1">
              <a:spcBef>
                <a:spcPts val="400"/>
              </a:spcBef>
              <a:buClr>
                <a:schemeClr val="accent1"/>
              </a:buClr>
              <a:buSzPct val="68000"/>
              <a:buFont typeface="Wingdings 2" pitchFamily="18" charset="2"/>
              <a:buNone/>
            </a:pPr>
            <a:endParaRPr lang="en-US" smtClean="0"/>
          </a:p>
          <a:p>
            <a:pPr marL="365125" lvl="2" indent="-255588" eaLnBrk="1" hangingPunct="1">
              <a:spcBef>
                <a:spcPts val="400"/>
              </a:spcBef>
              <a:buClr>
                <a:schemeClr val="accent1"/>
              </a:buClr>
              <a:buSzPct val="68000"/>
              <a:buFont typeface="Wingdings 2" pitchFamily="18" charset="2"/>
              <a:buNone/>
            </a:pPr>
            <a:r>
              <a:rPr lang="en-US" smtClean="0"/>
              <a:t>pre-determined on a learning contract.</a:t>
            </a:r>
          </a:p>
          <a:p>
            <a:pPr eaLnBrk="1" hangingPunct="1"/>
            <a:endParaRPr lang="en-US" smtClean="0"/>
          </a:p>
        </p:txBody>
      </p:sp>
      <p:sp>
        <p:nvSpPr>
          <p:cNvPr id="3" name="Title 2"/>
          <p:cNvSpPr>
            <a:spLocks noGrp="1"/>
          </p:cNvSpPr>
          <p:nvPr>
            <p:ph type="title"/>
          </p:nvPr>
        </p:nvSpPr>
        <p:spPr/>
        <p:txBody>
          <a:bodyPr/>
          <a:lstStyle/>
          <a:p>
            <a:pPr eaLnBrk="1" hangingPunct="1">
              <a:defRPr/>
            </a:pPr>
            <a:r>
              <a:rPr lang="en-US" dirty="0" smtClean="0"/>
              <a:t>CNBC</a:t>
            </a:r>
            <a:endParaRPr lang="en-US" dirty="0"/>
          </a:p>
        </p:txBody>
      </p:sp>
      <p:sp>
        <p:nvSpPr>
          <p:cNvPr id="4" name="Rectangle 3"/>
          <p:cNvSpPr/>
          <p:nvPr/>
        </p:nvSpPr>
        <p:spPr>
          <a:xfrm>
            <a:off x="1676400" y="2362200"/>
            <a:ext cx="22415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Condition</a:t>
            </a:r>
          </a:p>
        </p:txBody>
      </p:sp>
      <p:sp>
        <p:nvSpPr>
          <p:cNvPr id="5" name="Rectangle 4"/>
          <p:cNvSpPr/>
          <p:nvPr/>
        </p:nvSpPr>
        <p:spPr>
          <a:xfrm>
            <a:off x="5638800" y="2438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Name</a:t>
            </a:r>
          </a:p>
        </p:txBody>
      </p:sp>
      <p:sp>
        <p:nvSpPr>
          <p:cNvPr id="6" name="Rectangle 5"/>
          <p:cNvSpPr/>
          <p:nvPr/>
        </p:nvSpPr>
        <p:spPr>
          <a:xfrm>
            <a:off x="1295400" y="31242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Behavior</a:t>
            </a:r>
          </a:p>
        </p:txBody>
      </p:sp>
      <p:grpSp>
        <p:nvGrpSpPr>
          <p:cNvPr id="2" name="Group 18"/>
          <p:cNvGrpSpPr>
            <a:grpSpLocks/>
          </p:cNvGrpSpPr>
          <p:nvPr/>
        </p:nvGrpSpPr>
        <p:grpSpPr bwMode="auto">
          <a:xfrm>
            <a:off x="4495800" y="3200400"/>
            <a:ext cx="3124200" cy="400050"/>
            <a:chOff x="4495800" y="3200399"/>
            <a:chExt cx="3124200" cy="400110"/>
          </a:xfrm>
        </p:grpSpPr>
        <p:sp>
          <p:nvSpPr>
            <p:cNvPr id="7" name="Rectangle 6"/>
            <p:cNvSpPr/>
            <p:nvPr/>
          </p:nvSpPr>
          <p:spPr bwMode="auto">
            <a:xfrm>
              <a:off x="4495800" y="3200399"/>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Criteria</a:t>
              </a:r>
            </a:p>
          </p:txBody>
        </p:sp>
        <p:sp>
          <p:nvSpPr>
            <p:cNvPr id="8" name="Right Arrow 7"/>
            <p:cNvSpPr/>
            <p:nvPr/>
          </p:nvSpPr>
          <p:spPr bwMode="auto">
            <a:xfrm>
              <a:off x="5867400" y="3276610"/>
              <a:ext cx="1752600" cy="22863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grpSp>
      <p:grpSp>
        <p:nvGrpSpPr>
          <p:cNvPr id="9" name="Group 19"/>
          <p:cNvGrpSpPr>
            <a:grpSpLocks/>
          </p:cNvGrpSpPr>
          <p:nvPr/>
        </p:nvGrpSpPr>
        <p:grpSpPr bwMode="auto">
          <a:xfrm>
            <a:off x="838200" y="4648200"/>
            <a:ext cx="3276600" cy="400050"/>
            <a:chOff x="838200" y="4648200"/>
            <a:chExt cx="3276600" cy="400110"/>
          </a:xfrm>
        </p:grpSpPr>
        <p:sp>
          <p:nvSpPr>
            <p:cNvPr id="11" name="Rectangle 10"/>
            <p:cNvSpPr/>
            <p:nvPr/>
          </p:nvSpPr>
          <p:spPr bwMode="auto">
            <a:xfrm>
              <a:off x="838200" y="46482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Criteria</a:t>
              </a:r>
            </a:p>
          </p:txBody>
        </p:sp>
        <p:sp>
          <p:nvSpPr>
            <p:cNvPr id="12" name="Right Arrow 11"/>
            <p:cNvSpPr/>
            <p:nvPr/>
          </p:nvSpPr>
          <p:spPr bwMode="auto">
            <a:xfrm>
              <a:off x="2362200" y="4800623"/>
              <a:ext cx="1752600" cy="22863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grpSp>
      <p:grpSp>
        <p:nvGrpSpPr>
          <p:cNvPr id="10" name="Group 17"/>
          <p:cNvGrpSpPr>
            <a:grpSpLocks/>
          </p:cNvGrpSpPr>
          <p:nvPr/>
        </p:nvGrpSpPr>
        <p:grpSpPr bwMode="auto">
          <a:xfrm>
            <a:off x="914400" y="3962400"/>
            <a:ext cx="3124200" cy="400050"/>
            <a:chOff x="914400" y="3962400"/>
            <a:chExt cx="3124200" cy="400110"/>
          </a:xfrm>
        </p:grpSpPr>
        <p:sp>
          <p:nvSpPr>
            <p:cNvPr id="14" name="Rectangle 13"/>
            <p:cNvSpPr/>
            <p:nvPr/>
          </p:nvSpPr>
          <p:spPr bwMode="auto">
            <a:xfrm>
              <a:off x="914400" y="3962400"/>
              <a:ext cx="1555759" cy="400110"/>
            </a:xfrm>
            <a:prstGeom prst="rect">
              <a:avLst/>
            </a:prstGeom>
            <a:noFill/>
          </p:spPr>
          <p:txBody>
            <a:bodyPr>
              <a:spAutoFit/>
            </a:bodyPr>
            <a:lstStyle/>
            <a:p>
              <a:pPr algn="ctr">
                <a:defRPr/>
              </a:pPr>
              <a:r>
                <a:rPr lang="en-US" sz="20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Criteria</a:t>
              </a:r>
            </a:p>
          </p:txBody>
        </p:sp>
        <p:sp>
          <p:nvSpPr>
            <p:cNvPr id="15" name="Right Arrow 14"/>
            <p:cNvSpPr/>
            <p:nvPr/>
          </p:nvSpPr>
          <p:spPr bwMode="auto">
            <a:xfrm>
              <a:off x="2286000" y="4038611"/>
              <a:ext cx="1752600" cy="22863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a:p>
          </p:txBody>
        </p:sp>
      </p:grpSp>
      <p:sp>
        <p:nvSpPr>
          <p:cNvPr id="16" name="Footer Placeholder 15"/>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0" y="228600"/>
            <a:ext cx="9144000" cy="4525963"/>
          </a:xfrm>
        </p:spPr>
        <p:txBody>
          <a:bodyPr/>
          <a:lstStyle/>
          <a:p>
            <a:pPr eaLnBrk="1" hangingPunct="1">
              <a:defRPr/>
            </a:pPr>
            <a:r>
              <a:rPr lang="en-US" sz="2800" b="1" dirty="0" smtClean="0"/>
              <a:t>Demonstrate growth commensurate with aptitude during the school year</a:t>
            </a:r>
          </a:p>
          <a:p>
            <a:pPr lvl="1" eaLnBrk="1" hangingPunct="1">
              <a:defRPr/>
            </a:pPr>
            <a:r>
              <a:rPr lang="en-US" sz="2200" dirty="0" smtClean="0">
                <a:solidFill>
                  <a:schemeClr val="bg1">
                    <a:lumMod val="65000"/>
                  </a:schemeClr>
                </a:solidFill>
              </a:rPr>
              <a:t>Use local, state, and national standards to align and expand curriculum</a:t>
            </a:r>
          </a:p>
          <a:p>
            <a:pPr marL="621792" lvl="1" eaLnBrk="1" fontAlgn="auto" hangingPunct="1">
              <a:spcBef>
                <a:spcPts val="324"/>
              </a:spcBef>
              <a:spcAft>
                <a:spcPts val="0"/>
              </a:spcAft>
              <a:buFont typeface="Verdana"/>
              <a:buChar char="◦"/>
              <a:defRPr/>
            </a:pPr>
            <a:r>
              <a:rPr lang="en-US" sz="2200" dirty="0" smtClean="0"/>
              <a:t>Design and use comprehensive scope and sequence to develop differentiated lesson plans</a:t>
            </a:r>
          </a:p>
          <a:p>
            <a:pPr marL="621792" lvl="1" eaLnBrk="1" fontAlgn="auto" hangingPunct="1">
              <a:spcBef>
                <a:spcPts val="324"/>
              </a:spcBef>
              <a:spcAft>
                <a:spcPts val="0"/>
              </a:spcAft>
              <a:buFont typeface="Verdana"/>
              <a:buChar char="◦"/>
              <a:defRPr/>
            </a:pPr>
            <a:r>
              <a:rPr lang="en-US" sz="2200" dirty="0" smtClean="0"/>
              <a:t>Adapt, modify, or replace the core or standard curriculum to meet the needs of gifted students, </a:t>
            </a:r>
          </a:p>
          <a:p>
            <a:pPr marL="621792" lvl="1" eaLnBrk="1" fontAlgn="auto" hangingPunct="1">
              <a:spcBef>
                <a:spcPts val="324"/>
              </a:spcBef>
              <a:spcAft>
                <a:spcPts val="0"/>
              </a:spcAft>
              <a:buFont typeface="Verdana"/>
              <a:buChar char="◦"/>
              <a:defRPr/>
            </a:pPr>
            <a:r>
              <a:rPr lang="en-US" sz="2200" dirty="0" smtClean="0"/>
              <a:t>Incorporate advanced, conceptually challenging, in-depth, distinctive, and complex content</a:t>
            </a:r>
          </a:p>
          <a:p>
            <a:pPr marL="621792" lvl="1" eaLnBrk="1" fontAlgn="auto" hangingPunct="1">
              <a:spcBef>
                <a:spcPts val="324"/>
              </a:spcBef>
              <a:spcAft>
                <a:spcPts val="0"/>
              </a:spcAft>
              <a:buFont typeface="Verdana"/>
              <a:buChar char="◦"/>
              <a:defRPr/>
            </a:pPr>
            <a:r>
              <a:rPr lang="en-US" sz="2200" dirty="0" smtClean="0"/>
              <a:t>Use a balanced assessment system (pre-assessment, formative assessments) </a:t>
            </a:r>
          </a:p>
          <a:p>
            <a:pPr marL="621792" lvl="1" eaLnBrk="1" fontAlgn="auto" hangingPunct="1">
              <a:spcBef>
                <a:spcPts val="324"/>
              </a:spcBef>
              <a:spcAft>
                <a:spcPts val="0"/>
              </a:spcAft>
              <a:buFont typeface="Verdana"/>
              <a:buChar char="◦"/>
              <a:defRPr/>
            </a:pPr>
            <a:r>
              <a:rPr lang="en-US" sz="2200" dirty="0" smtClean="0"/>
              <a:t>Use assessment to pace instruction based on the learning rates of students to accelerate and compact as appropriate</a:t>
            </a:r>
          </a:p>
          <a:p>
            <a:pPr marL="621792" lvl="1" eaLnBrk="1" fontAlgn="auto" hangingPunct="1">
              <a:spcBef>
                <a:spcPts val="324"/>
              </a:spcBef>
              <a:spcAft>
                <a:spcPts val="0"/>
              </a:spcAft>
              <a:buFont typeface="Verdana"/>
              <a:buChar char="◦"/>
              <a:defRPr/>
            </a:pPr>
            <a:r>
              <a:rPr lang="en-US" sz="2200" dirty="0" smtClean="0"/>
              <a:t>Use information and technologies to individualize for gifted students</a:t>
            </a:r>
          </a:p>
          <a:p>
            <a:pPr marL="621792" lvl="1" eaLnBrk="1" fontAlgn="auto" hangingPunct="1">
              <a:spcBef>
                <a:spcPts val="324"/>
              </a:spcBef>
              <a:spcAft>
                <a:spcPts val="0"/>
              </a:spcAft>
              <a:buFont typeface="Verdana"/>
              <a:buChar char="◦"/>
              <a:defRPr/>
            </a:pPr>
            <a:endParaRPr lang="en-US" sz="1800" dirty="0" smtClean="0"/>
          </a:p>
          <a:p>
            <a:pPr lvl="1" eaLnBrk="1" hangingPunct="1">
              <a:defRPr/>
            </a:pPr>
            <a:endParaRPr lang="en-US" dirty="0" smtClean="0"/>
          </a:p>
          <a:p>
            <a:pPr lvl="1" eaLnBrk="1" hangingPunct="1">
              <a:buFont typeface="Verdana" pitchFamily="34" charset="0"/>
              <a:buNone/>
              <a:defRPr/>
            </a:pPr>
            <a:endParaRPr lang="en-US" dirty="0" smtClean="0"/>
          </a:p>
        </p:txBody>
      </p:sp>
      <p:sp>
        <p:nvSpPr>
          <p:cNvPr id="3" name="Footer Placeholder 2"/>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4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1295400"/>
          <a:ext cx="7772400" cy="4419600"/>
        </p:xfrm>
        <a:graphic>
          <a:graphicData uri="http://schemas.openxmlformats.org/drawingml/2006/table">
            <a:tbl>
              <a:tblPr firstRow="1" bandRow="1">
                <a:tableStyleId>{5C22544A-7EE6-4342-B048-85BDC9FD1C3A}</a:tableStyleId>
              </a:tblPr>
              <a:tblGrid>
                <a:gridCol w="1943100"/>
                <a:gridCol w="1943100"/>
                <a:gridCol w="1943100"/>
                <a:gridCol w="1943100"/>
              </a:tblGrid>
              <a:tr h="538088">
                <a:tc>
                  <a:txBody>
                    <a:bodyPr/>
                    <a:lstStyle/>
                    <a:p>
                      <a:r>
                        <a:rPr lang="en-US" sz="1600" dirty="0" smtClean="0"/>
                        <a:t>STL</a:t>
                      </a:r>
                      <a:r>
                        <a:rPr lang="en-US" sz="1600" baseline="0" dirty="0" smtClean="0"/>
                        <a:t> Outcome</a:t>
                      </a:r>
                      <a:endParaRPr lang="en-US" sz="1600" dirty="0"/>
                    </a:p>
                  </a:txBody>
                  <a:tcPr/>
                </a:tc>
                <a:tc>
                  <a:txBody>
                    <a:bodyPr/>
                    <a:lstStyle/>
                    <a:p>
                      <a:r>
                        <a:rPr lang="en-US" sz="1600" dirty="0" smtClean="0"/>
                        <a:t>Objective Criteria</a:t>
                      </a:r>
                      <a:endParaRPr lang="en-US" sz="1600" dirty="0"/>
                    </a:p>
                  </a:txBody>
                  <a:tcPr/>
                </a:tc>
                <a:tc>
                  <a:txBody>
                    <a:bodyPr/>
                    <a:lstStyle/>
                    <a:p>
                      <a:r>
                        <a:rPr lang="en-US" sz="1600" dirty="0" smtClean="0"/>
                        <a:t>Assess Procedures</a:t>
                      </a:r>
                      <a:endParaRPr lang="en-US" sz="1600" dirty="0"/>
                    </a:p>
                  </a:txBody>
                  <a:tcPr/>
                </a:tc>
                <a:tc>
                  <a:txBody>
                    <a:bodyPr/>
                    <a:lstStyle/>
                    <a:p>
                      <a:r>
                        <a:rPr lang="en-US" sz="1600" dirty="0" smtClean="0"/>
                        <a:t>Timelines</a:t>
                      </a:r>
                      <a:endParaRPr lang="en-US" sz="1600" dirty="0"/>
                    </a:p>
                  </a:txBody>
                  <a:tcPr/>
                </a:tc>
              </a:tr>
              <a:tr h="1460525">
                <a:tc>
                  <a:txBody>
                    <a:bodyPr/>
                    <a:lstStyle/>
                    <a:p>
                      <a:r>
                        <a:rPr lang="en-US" sz="1600" dirty="0" smtClean="0"/>
                        <a:t>1.  Write an</a:t>
                      </a:r>
                      <a:r>
                        <a:rPr lang="en-US" sz="1600" baseline="0" dirty="0" smtClean="0"/>
                        <a:t> editorial</a:t>
                      </a:r>
                      <a:endParaRPr lang="en-US" sz="1600" dirty="0"/>
                    </a:p>
                  </a:txBody>
                  <a:tcPr/>
                </a:tc>
                <a:tc>
                  <a:txBody>
                    <a:bodyPr/>
                    <a:lstStyle/>
                    <a:p>
                      <a:r>
                        <a:rPr lang="en-US" sz="1600" dirty="0" smtClean="0"/>
                        <a:t>Proficient on PSSA</a:t>
                      </a:r>
                      <a:r>
                        <a:rPr lang="en-US" sz="1600" baseline="0" dirty="0" smtClean="0"/>
                        <a:t> persuasive writing rubric</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Student</a:t>
                      </a:r>
                      <a:r>
                        <a:rPr lang="en-US" sz="1600" baseline="0" dirty="0" smtClean="0"/>
                        <a:t> and peer evaluations will be done during the process, with a summative eval. from teacher</a:t>
                      </a:r>
                      <a:endParaRPr lang="en-US" sz="1600" dirty="0" smtClean="0"/>
                    </a:p>
                  </a:txBody>
                  <a:tcPr/>
                </a:tc>
                <a:tc>
                  <a:txBody>
                    <a:bodyPr/>
                    <a:lstStyle/>
                    <a:p>
                      <a:r>
                        <a:rPr lang="en-US" sz="1600" dirty="0" smtClean="0"/>
                        <a:t>Length of a</a:t>
                      </a:r>
                      <a:r>
                        <a:rPr lang="en-US" sz="1600" baseline="0" dirty="0" smtClean="0"/>
                        <a:t> </a:t>
                      </a:r>
                      <a:r>
                        <a:rPr lang="en-US" sz="1600" dirty="0" smtClean="0"/>
                        <a:t>learning contract </a:t>
                      </a:r>
                      <a:endParaRPr lang="en-US" sz="1600" dirty="0"/>
                    </a:p>
                  </a:txBody>
                  <a:tcPr/>
                </a:tc>
              </a:tr>
              <a:tr h="1460525">
                <a:tc>
                  <a:txBody>
                    <a:bodyPr/>
                    <a:lstStyle/>
                    <a:p>
                      <a:r>
                        <a:rPr lang="en-US" sz="1600" dirty="0" smtClean="0"/>
                        <a:t>2. Create</a:t>
                      </a:r>
                      <a:r>
                        <a:rPr lang="en-US" sz="1600" baseline="0" dirty="0" smtClean="0"/>
                        <a:t> a piece of writing to be published.</a:t>
                      </a:r>
                      <a:endParaRPr lang="en-US" sz="1600" dirty="0"/>
                    </a:p>
                  </a:txBody>
                  <a:tcPr/>
                </a:tc>
                <a:tc>
                  <a:txBody>
                    <a:bodyPr/>
                    <a:lstStyle/>
                    <a:p>
                      <a:r>
                        <a:rPr lang="en-US" sz="1600" dirty="0" smtClean="0"/>
                        <a:t>Proficient on PSSA</a:t>
                      </a:r>
                      <a:r>
                        <a:rPr lang="en-US" sz="1600" baseline="0" dirty="0" smtClean="0"/>
                        <a:t> persuasive writing rubric </a:t>
                      </a:r>
                      <a:r>
                        <a:rPr lang="en-US" sz="1600" dirty="0" smtClean="0"/>
                        <a:t>or according to contest</a:t>
                      </a:r>
                      <a:r>
                        <a:rPr lang="en-US" sz="1600" baseline="0" dirty="0" smtClean="0"/>
                        <a:t> guidelines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Student</a:t>
                      </a:r>
                      <a:r>
                        <a:rPr lang="en-US" sz="1600" baseline="0" dirty="0" smtClean="0"/>
                        <a:t> and peer evaluations will be done during the process, with a summative eval. from teacher</a:t>
                      </a:r>
                      <a:endParaRPr lang="en-US" sz="1600" dirty="0" smtClean="0"/>
                    </a:p>
                    <a:p>
                      <a:endParaRPr lang="en-US" sz="1600" dirty="0"/>
                    </a:p>
                  </a:txBody>
                  <a:tcPr/>
                </a:tc>
                <a:tc>
                  <a:txBody>
                    <a:bodyPr/>
                    <a:lstStyle/>
                    <a:p>
                      <a:r>
                        <a:rPr lang="en-US" sz="1600" dirty="0" smtClean="0"/>
                        <a:t>Contract</a:t>
                      </a:r>
                      <a:r>
                        <a:rPr lang="en-US" sz="1600" baseline="0" dirty="0" smtClean="0"/>
                        <a:t> will be re-evaluated regularly (minimum of once a month) to maintain progress</a:t>
                      </a:r>
                      <a:endParaRPr lang="en-US" sz="1600" dirty="0"/>
                    </a:p>
                  </a:txBody>
                  <a:tcPr/>
                </a:tc>
              </a:tr>
            </a:tbl>
          </a:graphicData>
        </a:graphic>
      </p:graphicFrame>
      <p:sp>
        <p:nvSpPr>
          <p:cNvPr id="2" name="Title 1"/>
          <p:cNvSpPr>
            <a:spLocks noGrp="1"/>
          </p:cNvSpPr>
          <p:nvPr>
            <p:ph type="title"/>
          </p:nvPr>
        </p:nvSpPr>
        <p:spPr/>
        <p:txBody>
          <a:bodyPr/>
          <a:lstStyle/>
          <a:p>
            <a:pPr eaLnBrk="1" fontAlgn="auto" hangingPunct="1">
              <a:spcAft>
                <a:spcPts val="0"/>
              </a:spcAft>
              <a:defRPr/>
            </a:pPr>
            <a:r>
              <a:rPr lang="en-US" dirty="0" smtClean="0"/>
              <a:t>Short Term Learning Outcomes</a:t>
            </a:r>
            <a:endParaRPr lang="en-US" dirty="0"/>
          </a:p>
        </p:txBody>
      </p:sp>
      <p:sp>
        <p:nvSpPr>
          <p:cNvPr id="5" name="Footer Placeholder 4"/>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219200"/>
          <a:ext cx="8534400" cy="4942840"/>
        </p:xfrm>
        <a:graphic>
          <a:graphicData uri="http://schemas.openxmlformats.org/drawingml/2006/table">
            <a:tbl>
              <a:tblPr firstRow="1" bandRow="1">
                <a:tableStyleId>{5C22544A-7EE6-4342-B048-85BDC9FD1C3A}</a:tableStyleId>
              </a:tblPr>
              <a:tblGrid>
                <a:gridCol w="1706880"/>
                <a:gridCol w="1706880"/>
                <a:gridCol w="1706880"/>
                <a:gridCol w="1706880"/>
                <a:gridCol w="1706880"/>
              </a:tblGrid>
              <a:tr h="370840">
                <a:tc>
                  <a:txBody>
                    <a:bodyPr/>
                    <a:lstStyle/>
                    <a:p>
                      <a:r>
                        <a:rPr lang="en-US" dirty="0" smtClean="0"/>
                        <a:t>SDI</a:t>
                      </a:r>
                      <a:endParaRPr lang="en-US" dirty="0"/>
                    </a:p>
                  </a:txBody>
                  <a:tcPr/>
                </a:tc>
                <a:tc>
                  <a:txBody>
                    <a:bodyPr/>
                    <a:lstStyle/>
                    <a:p>
                      <a:r>
                        <a:rPr lang="en-US" dirty="0" smtClean="0"/>
                        <a:t>Start Date</a:t>
                      </a:r>
                      <a:endParaRPr lang="en-US" dirty="0"/>
                    </a:p>
                  </a:txBody>
                  <a:tcPr/>
                </a:tc>
                <a:tc>
                  <a:txBody>
                    <a:bodyPr/>
                    <a:lstStyle/>
                    <a:p>
                      <a:r>
                        <a:rPr lang="en-US" sz="1600" dirty="0" smtClean="0"/>
                        <a:t>Frequency</a:t>
                      </a:r>
                      <a:endParaRPr lang="en-US" sz="1600" dirty="0"/>
                    </a:p>
                  </a:txBody>
                  <a:tcPr/>
                </a:tc>
                <a:tc>
                  <a:txBody>
                    <a:bodyPr/>
                    <a:lstStyle/>
                    <a:p>
                      <a:r>
                        <a:rPr lang="en-US" dirty="0" smtClean="0"/>
                        <a:t>Location</a:t>
                      </a:r>
                      <a:endParaRPr lang="en-US" dirty="0"/>
                    </a:p>
                  </a:txBody>
                  <a:tcPr/>
                </a:tc>
                <a:tc>
                  <a:txBody>
                    <a:bodyPr/>
                    <a:lstStyle/>
                    <a:p>
                      <a:r>
                        <a:rPr lang="en-US" dirty="0" smtClean="0"/>
                        <a:t>Duration</a:t>
                      </a:r>
                      <a:endParaRPr lang="en-US" dirty="0"/>
                    </a:p>
                  </a:txBody>
                  <a:tcPr/>
                </a:tc>
              </a:tr>
              <a:tr h="370840">
                <a:tc>
                  <a:txBody>
                    <a:bodyPr/>
                    <a:lstStyle/>
                    <a:p>
                      <a:r>
                        <a:rPr lang="en-US" dirty="0" smtClean="0"/>
                        <a:t>Enrichment in content area of writing</a:t>
                      </a:r>
                      <a:endParaRPr lang="en-US" dirty="0"/>
                    </a:p>
                  </a:txBody>
                  <a:tcPr/>
                </a:tc>
                <a:tc>
                  <a:txBody>
                    <a:bodyPr/>
                    <a:lstStyle/>
                    <a:p>
                      <a:r>
                        <a:rPr lang="en-US" dirty="0" smtClean="0"/>
                        <a:t>Within three weeks of start of school year</a:t>
                      </a:r>
                      <a:endParaRPr lang="en-US" dirty="0"/>
                    </a:p>
                  </a:txBody>
                  <a:tcPr/>
                </a:tc>
                <a:tc>
                  <a:txBody>
                    <a:bodyPr/>
                    <a:lstStyle/>
                    <a:p>
                      <a:r>
                        <a:rPr lang="en-US" sz="1600" dirty="0" smtClean="0"/>
                        <a:t>As</a:t>
                      </a:r>
                      <a:r>
                        <a:rPr lang="en-US" sz="1600" baseline="0" dirty="0" smtClean="0"/>
                        <a:t> often as student demonstrates understanding of grade level concepts in pre-assessment</a:t>
                      </a:r>
                      <a:endParaRPr lang="en-US" sz="1600" dirty="0"/>
                    </a:p>
                  </a:txBody>
                  <a:tcPr/>
                </a:tc>
                <a:tc>
                  <a:txBody>
                    <a:bodyPr/>
                    <a:lstStyle/>
                    <a:p>
                      <a:r>
                        <a:rPr lang="en-US" dirty="0" smtClean="0"/>
                        <a:t>General education</a:t>
                      </a:r>
                      <a:r>
                        <a:rPr lang="en-US" baseline="0" dirty="0" smtClean="0"/>
                        <a:t> classroom, library, and/or gifted support classroom as available</a:t>
                      </a:r>
                      <a:endParaRPr lang="en-US" dirty="0"/>
                    </a:p>
                  </a:txBody>
                  <a:tcPr/>
                </a:tc>
                <a:tc>
                  <a:txBody>
                    <a:bodyPr/>
                    <a:lstStyle/>
                    <a:p>
                      <a:r>
                        <a:rPr lang="en-US" dirty="0" smtClean="0"/>
                        <a:t>While teacher is providing direct instruction of grade level concepts</a:t>
                      </a:r>
                      <a:r>
                        <a:rPr lang="en-US" baseline="0" dirty="0" smtClean="0"/>
                        <a:t> to the rest of the class during the 11-12 school year</a:t>
                      </a:r>
                      <a:endParaRPr lang="en-US" dirty="0"/>
                    </a:p>
                  </a:txBody>
                  <a:tcPr/>
                </a:tc>
              </a:tr>
              <a:tr h="370840">
                <a:tc>
                  <a:txBody>
                    <a:bodyPr/>
                    <a:lstStyle/>
                    <a:p>
                      <a:r>
                        <a:rPr lang="en-US" dirty="0" smtClean="0"/>
                        <a:t>Independent</a:t>
                      </a:r>
                      <a:r>
                        <a:rPr lang="en-US" baseline="0" dirty="0" smtClean="0"/>
                        <a:t> or alternate writing assignment/ contract</a:t>
                      </a:r>
                      <a:endParaRPr lang="en-US" dirty="0"/>
                    </a:p>
                  </a:txBody>
                  <a:tcPr/>
                </a:tc>
                <a:tc>
                  <a:txBody>
                    <a:bodyPr/>
                    <a:lstStyle/>
                    <a:p>
                      <a:r>
                        <a:rPr lang="en-US" dirty="0" smtClean="0"/>
                        <a:t>Within</a:t>
                      </a:r>
                      <a:r>
                        <a:rPr lang="en-US" baseline="0" dirty="0" smtClean="0"/>
                        <a:t> three weeks of the start of the year</a:t>
                      </a:r>
                      <a:endParaRPr lang="en-US" dirty="0"/>
                    </a:p>
                  </a:txBody>
                  <a:tcPr/>
                </a:tc>
                <a:tc>
                  <a:txBody>
                    <a:bodyPr/>
                    <a:lstStyle/>
                    <a:p>
                      <a:r>
                        <a:rPr lang="en-US" dirty="0" smtClean="0"/>
                        <a:t>Once per marking period</a:t>
                      </a:r>
                      <a:endParaRPr lang="en-US" dirty="0"/>
                    </a:p>
                  </a:txBody>
                  <a:tcPr/>
                </a:tc>
                <a:tc>
                  <a:txBody>
                    <a:bodyPr/>
                    <a:lstStyle/>
                    <a:p>
                      <a:r>
                        <a:rPr lang="en-US" dirty="0" smtClean="0"/>
                        <a:t>Gifted support classroom</a:t>
                      </a:r>
                      <a:endParaRPr lang="en-US" dirty="0"/>
                    </a:p>
                  </a:txBody>
                  <a:tcPr/>
                </a:tc>
                <a:tc>
                  <a:txBody>
                    <a:bodyPr/>
                    <a:lstStyle/>
                    <a:p>
                      <a:r>
                        <a:rPr lang="en-US" dirty="0" smtClean="0"/>
                        <a:t>As</a:t>
                      </a:r>
                      <a:r>
                        <a:rPr lang="en-US" baseline="0" dirty="0" smtClean="0"/>
                        <a:t> stipulated in Matt’s contract</a:t>
                      </a:r>
                      <a:endParaRPr lang="en-US" dirty="0"/>
                    </a:p>
                  </a:txBody>
                  <a:tcPr/>
                </a:tc>
              </a:tr>
            </a:tbl>
          </a:graphicData>
        </a:graphic>
      </p:graphicFrame>
      <p:sp>
        <p:nvSpPr>
          <p:cNvPr id="2" name="Title 1"/>
          <p:cNvSpPr>
            <a:spLocks noGrp="1"/>
          </p:cNvSpPr>
          <p:nvPr>
            <p:ph type="title"/>
          </p:nvPr>
        </p:nvSpPr>
        <p:spPr/>
        <p:txBody>
          <a:bodyPr/>
          <a:lstStyle/>
          <a:p>
            <a:pPr eaLnBrk="1" fontAlgn="auto" hangingPunct="1">
              <a:spcAft>
                <a:spcPts val="0"/>
              </a:spcAft>
              <a:defRPr/>
            </a:pPr>
            <a:r>
              <a:rPr lang="en-US" dirty="0" smtClean="0"/>
              <a:t>Specially Designed Instruction</a:t>
            </a:r>
            <a:endParaRPr lang="en-US" dirty="0"/>
          </a:p>
        </p:txBody>
      </p:sp>
      <p:sp>
        <p:nvSpPr>
          <p:cNvPr id="5" name="Footer Placeholder 4"/>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your attention.</a:t>
            </a:r>
            <a:endParaRPr lang="en-US" dirty="0"/>
          </a:p>
        </p:txBody>
      </p:sp>
      <p:sp>
        <p:nvSpPr>
          <p:cNvPr id="3" name="Content Placeholder 2"/>
          <p:cNvSpPr>
            <a:spLocks noGrp="1"/>
          </p:cNvSpPr>
          <p:nvPr>
            <p:ph idx="1"/>
          </p:nvPr>
        </p:nvSpPr>
        <p:spPr/>
        <p:txBody>
          <a:bodyPr/>
          <a:lstStyle/>
          <a:p>
            <a:r>
              <a:rPr lang="en-US" dirty="0" smtClean="0"/>
              <a:t>Questions or concerns??????</a:t>
            </a:r>
          </a:p>
          <a:p>
            <a:r>
              <a:rPr lang="en-US" dirty="0" smtClean="0"/>
              <a:t>Contact information</a:t>
            </a:r>
          </a:p>
          <a:p>
            <a:pPr>
              <a:buNone/>
            </a:pPr>
            <a:r>
              <a:rPr lang="en-US" dirty="0" smtClean="0"/>
              <a:t>Cheryl Everett</a:t>
            </a:r>
          </a:p>
          <a:p>
            <a:pPr>
              <a:buNone/>
            </a:pPr>
            <a:r>
              <a:rPr lang="en-US" dirty="0" smtClean="0"/>
              <a:t>Chester County Intermediate Unit</a:t>
            </a:r>
          </a:p>
          <a:p>
            <a:pPr>
              <a:buNone/>
            </a:pPr>
            <a:r>
              <a:rPr lang="en-US" dirty="0" smtClean="0">
                <a:hlinkClick r:id="rId2"/>
              </a:rPr>
              <a:t>cheryle@cciu.org</a:t>
            </a:r>
            <a:endParaRPr lang="en-US" dirty="0" smtClean="0"/>
          </a:p>
          <a:p>
            <a:pPr>
              <a:buNone/>
            </a:pPr>
            <a:r>
              <a:rPr lang="en-US" dirty="0" smtClean="0"/>
              <a:t>Tanya Morret</a:t>
            </a:r>
          </a:p>
          <a:p>
            <a:pPr>
              <a:buNone/>
            </a:pPr>
            <a:r>
              <a:rPr lang="en-US" dirty="0" smtClean="0"/>
              <a:t>Capital Area Intermediate Unit</a:t>
            </a:r>
          </a:p>
          <a:p>
            <a:pPr>
              <a:buNone/>
            </a:pPr>
            <a:r>
              <a:rPr lang="en-US" smtClean="0">
                <a:hlinkClick r:id="rId3"/>
              </a:rPr>
              <a:t>tmorret@caiu.org</a:t>
            </a:r>
            <a:r>
              <a:rPr lang="en-US" smtClean="0"/>
              <a:t> </a:t>
            </a:r>
            <a:endParaRPr lang="en-US"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p:cNvSpPr>
            <a:spLocks noGrp="1"/>
          </p:cNvSpPr>
          <p:nvPr>
            <p:ph idx="1"/>
          </p:nvPr>
        </p:nvSpPr>
        <p:spPr/>
        <p:txBody>
          <a:bodyPr/>
          <a:lstStyle/>
          <a:p>
            <a:r>
              <a:rPr lang="en-US" smtClean="0"/>
              <a:t>Step 1 – Review PLEPS</a:t>
            </a:r>
          </a:p>
          <a:p>
            <a:r>
              <a:rPr lang="en-US" smtClean="0"/>
              <a:t>Step 2 – Decide if the student needs enrichment, acceleration, or a combination of both</a:t>
            </a:r>
          </a:p>
          <a:p>
            <a:r>
              <a:rPr lang="en-US" smtClean="0"/>
              <a:t>Step 3 – Write the goal</a:t>
            </a:r>
          </a:p>
          <a:p>
            <a:r>
              <a:rPr lang="en-US" smtClean="0"/>
              <a:t>Step 4 – Break goal down into short term learning outcomes</a:t>
            </a:r>
          </a:p>
          <a:p>
            <a:r>
              <a:rPr lang="en-US" smtClean="0"/>
              <a:t>Step 5 -Determine the specially designed instruction</a:t>
            </a:r>
          </a:p>
          <a:p>
            <a:endParaRPr lang="en-US" smtClean="0"/>
          </a:p>
        </p:txBody>
      </p:sp>
      <p:sp>
        <p:nvSpPr>
          <p:cNvPr id="3" name="Title 2"/>
          <p:cNvSpPr>
            <a:spLocks noGrp="1"/>
          </p:cNvSpPr>
          <p:nvPr>
            <p:ph type="title"/>
          </p:nvPr>
        </p:nvSpPr>
        <p:spPr/>
        <p:txBody>
          <a:bodyPr/>
          <a:lstStyle/>
          <a:p>
            <a:pPr>
              <a:defRPr/>
            </a:pPr>
            <a:r>
              <a:rPr lang="en-US" dirty="0" smtClean="0"/>
              <a:t>Your turn!!	</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p:txBody>
          <a:bodyPr/>
          <a:lstStyle/>
          <a:p>
            <a:pPr eaLnBrk="1" hangingPunct="1"/>
            <a:r>
              <a:rPr lang="en-US" smtClean="0"/>
              <a:t>Students with gifts and talents become independent investigators</a:t>
            </a:r>
          </a:p>
          <a:p>
            <a:pPr lvl="1" eaLnBrk="1" hangingPunct="1"/>
            <a:r>
              <a:rPr lang="en-US" smtClean="0"/>
              <a:t>Use critical thinking skills</a:t>
            </a:r>
          </a:p>
          <a:p>
            <a:pPr lvl="1" eaLnBrk="1" hangingPunct="1"/>
            <a:r>
              <a:rPr lang="en-US" smtClean="0"/>
              <a:t>Use creative-thinking strategies</a:t>
            </a:r>
          </a:p>
          <a:p>
            <a:pPr lvl="1" eaLnBrk="1" hangingPunct="1"/>
            <a:r>
              <a:rPr lang="en-US" smtClean="0"/>
              <a:t>Use problem-solving model strategies</a:t>
            </a:r>
          </a:p>
          <a:p>
            <a:pPr lvl="1" eaLnBrk="1" hangingPunct="1"/>
            <a:r>
              <a:rPr lang="en-US" smtClean="0"/>
              <a:t>Use inquiry models</a:t>
            </a:r>
          </a:p>
          <a:p>
            <a:pPr lvl="1" eaLnBrk="1" hangingPunct="1"/>
            <a:endParaRPr lang="en-US" smtClean="0"/>
          </a:p>
          <a:p>
            <a:pPr lvl="1" eaLnBrk="1" hangingPunct="1">
              <a:buFont typeface="Verdana" pitchFamily="34" charset="0"/>
              <a:buNone/>
            </a:pPr>
            <a:endParaRPr lang="en-US" smtClean="0"/>
          </a:p>
        </p:txBody>
      </p:sp>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NAGC Standards: Curriculum Planning and Instruction</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p:txBody>
          <a:bodyPr/>
          <a:lstStyle/>
          <a:p>
            <a:r>
              <a:rPr lang="en-US" smtClean="0"/>
              <a:t>Step 1 – Review PLEPS</a:t>
            </a:r>
          </a:p>
          <a:p>
            <a:r>
              <a:rPr lang="en-US" smtClean="0"/>
              <a:t>Step 2 – Decide if the student needs enrichment, acceleration, or a combination of both</a:t>
            </a:r>
          </a:p>
          <a:p>
            <a:r>
              <a:rPr lang="en-US" smtClean="0"/>
              <a:t>Step 3 – Write the goal</a:t>
            </a:r>
          </a:p>
          <a:p>
            <a:r>
              <a:rPr lang="en-US" smtClean="0"/>
              <a:t>Step 4 – Break goal down into short term learning outcomes</a:t>
            </a:r>
          </a:p>
          <a:p>
            <a:r>
              <a:rPr lang="en-US" smtClean="0"/>
              <a:t>Step 5 -Determine the specially designed instruction</a:t>
            </a:r>
          </a:p>
          <a:p>
            <a:endParaRPr lang="en-US" smtClean="0"/>
          </a:p>
        </p:txBody>
      </p:sp>
      <p:sp>
        <p:nvSpPr>
          <p:cNvPr id="3" name="Title 2"/>
          <p:cNvSpPr>
            <a:spLocks noGrp="1"/>
          </p:cNvSpPr>
          <p:nvPr>
            <p:ph type="title"/>
          </p:nvPr>
        </p:nvSpPr>
        <p:spPr/>
        <p:txBody>
          <a:bodyPr/>
          <a:lstStyle/>
          <a:p>
            <a:pPr>
              <a:defRPr/>
            </a:pPr>
            <a:r>
              <a:rPr lang="en-US" dirty="0" smtClean="0"/>
              <a:t>Goal Setting</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pPr eaLnBrk="1" hangingPunct="1"/>
            <a:r>
              <a:rPr lang="en-US" smtClean="0"/>
              <a:t>Looking at the student’s area(s) of strength answer the following:</a:t>
            </a:r>
          </a:p>
          <a:p>
            <a:pPr lvl="1" eaLnBrk="1" hangingPunct="1"/>
            <a:r>
              <a:rPr lang="en-US" smtClean="0"/>
              <a:t>Where is the student performing right now in regards to the standards (and last year’s goal)</a:t>
            </a:r>
          </a:p>
          <a:p>
            <a:pPr lvl="1" eaLnBrk="1" hangingPunct="1"/>
            <a:r>
              <a:rPr lang="en-US" smtClean="0"/>
              <a:t>Has the student met or exceeded the end of year expectations for the content area that is supported by this strength?</a:t>
            </a:r>
          </a:p>
        </p:txBody>
      </p:sp>
      <p:sp>
        <p:nvSpPr>
          <p:cNvPr id="2" name="Title 1"/>
          <p:cNvSpPr>
            <a:spLocks noGrp="1"/>
          </p:cNvSpPr>
          <p:nvPr>
            <p:ph type="title"/>
          </p:nvPr>
        </p:nvSpPr>
        <p:spPr/>
        <p:txBody>
          <a:bodyPr/>
          <a:lstStyle/>
          <a:p>
            <a:pPr eaLnBrk="1" fontAlgn="auto" hangingPunct="1">
              <a:spcAft>
                <a:spcPts val="0"/>
              </a:spcAft>
              <a:defRPr/>
            </a:pPr>
            <a:r>
              <a:rPr lang="en-US" dirty="0" smtClean="0"/>
              <a:t>Step 1- Present Levels</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lstStyle/>
          <a:p>
            <a:pPr eaLnBrk="1" hangingPunct="1"/>
            <a:r>
              <a:rPr lang="en-US" smtClean="0"/>
              <a:t>Reinforce the checklist</a:t>
            </a:r>
          </a:p>
          <a:p>
            <a:pPr marL="365125" lvl="2" indent="-255588" eaLnBrk="1" hangingPunct="1">
              <a:spcBef>
                <a:spcPts val="400"/>
              </a:spcBef>
              <a:buClr>
                <a:schemeClr val="accent1"/>
              </a:buClr>
              <a:buSzPct val="68000"/>
              <a:buFont typeface="Wingdings 3" pitchFamily="18" charset="2"/>
              <a:buChar char=""/>
            </a:pPr>
            <a:r>
              <a:rPr lang="en-US" smtClean="0"/>
              <a:t>Writing is a strength for Matt the 7</a:t>
            </a:r>
            <a:r>
              <a:rPr lang="en-US" baseline="30000" smtClean="0"/>
              <a:t>th</a:t>
            </a:r>
            <a:r>
              <a:rPr lang="en-US" smtClean="0"/>
              <a:t> grader and we are planning his GIEP for the 8</a:t>
            </a:r>
            <a:r>
              <a:rPr lang="en-US" baseline="30000" smtClean="0"/>
              <a:t>th</a:t>
            </a:r>
            <a:r>
              <a:rPr lang="en-US" smtClean="0"/>
              <a:t> grade year</a:t>
            </a:r>
          </a:p>
          <a:p>
            <a:pPr eaLnBrk="1" hangingPunct="1"/>
            <a:endParaRPr lang="en-US" smtClean="0"/>
          </a:p>
        </p:txBody>
      </p:sp>
      <p:sp>
        <p:nvSpPr>
          <p:cNvPr id="3" name="Title 2"/>
          <p:cNvSpPr>
            <a:spLocks noGrp="1"/>
          </p:cNvSpPr>
          <p:nvPr>
            <p:ph type="title"/>
          </p:nvPr>
        </p:nvSpPr>
        <p:spPr/>
        <p:txBody>
          <a:bodyPr/>
          <a:lstStyle/>
          <a:p>
            <a:pPr eaLnBrk="1" hangingPunct="1">
              <a:defRPr/>
            </a:pPr>
            <a:r>
              <a:rPr lang="en-US" dirty="0" smtClean="0"/>
              <a:t>PLEPS for Matt</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p:txBody>
          <a:bodyPr/>
          <a:lstStyle/>
          <a:p>
            <a:pPr eaLnBrk="1" hangingPunct="1"/>
            <a:r>
              <a:rPr lang="en-US" dirty="0" smtClean="0"/>
              <a:t>Let’s Look at 8</a:t>
            </a:r>
            <a:r>
              <a:rPr lang="en-US" baseline="30000" dirty="0" smtClean="0"/>
              <a:t>th</a:t>
            </a:r>
            <a:r>
              <a:rPr lang="en-US" dirty="0" smtClean="0"/>
              <a:t> Grade End of Level Expectations:</a:t>
            </a:r>
          </a:p>
          <a:p>
            <a:pPr lvl="1" eaLnBrk="1" hangingPunct="1"/>
            <a:r>
              <a:rPr lang="en-US" dirty="0" smtClean="0"/>
              <a:t>Learning Progressions</a:t>
            </a:r>
          </a:p>
          <a:p>
            <a:pPr lvl="1" eaLnBrk="1" hangingPunct="1"/>
            <a:r>
              <a:rPr lang="en-US" dirty="0" smtClean="0"/>
              <a:t>PA Standards </a:t>
            </a:r>
          </a:p>
          <a:p>
            <a:pPr lvl="1" eaLnBrk="1" hangingPunct="1"/>
            <a:r>
              <a:rPr lang="en-US" dirty="0" smtClean="0"/>
              <a:t>Common </a:t>
            </a:r>
            <a:r>
              <a:rPr lang="en-US" dirty="0" smtClean="0"/>
              <a:t>Core</a:t>
            </a:r>
          </a:p>
        </p:txBody>
      </p:sp>
      <p:sp>
        <p:nvSpPr>
          <p:cNvPr id="2" name="Title 1"/>
          <p:cNvSpPr>
            <a:spLocks noGrp="1"/>
          </p:cNvSpPr>
          <p:nvPr>
            <p:ph type="title"/>
          </p:nvPr>
        </p:nvSpPr>
        <p:spPr/>
        <p:txBody>
          <a:bodyPr/>
          <a:lstStyle/>
          <a:p>
            <a:pPr eaLnBrk="1" fontAlgn="auto" hangingPunct="1">
              <a:spcAft>
                <a:spcPts val="0"/>
              </a:spcAft>
              <a:defRPr/>
            </a:pPr>
            <a:r>
              <a:rPr lang="en-US" dirty="0" smtClean="0"/>
              <a:t>Strength in Writing</a:t>
            </a:r>
            <a:endParaRPr lang="en-US" dirty="0"/>
          </a:p>
        </p:txBody>
      </p:sp>
      <p:sp>
        <p:nvSpPr>
          <p:cNvPr id="4" name="Footer Placeholder 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l="3125" t="14999" r="3751" b="10001"/>
          <a:stretch>
            <a:fillRect/>
          </a:stretch>
        </p:blipFill>
        <p:spPr bwMode="auto">
          <a:xfrm>
            <a:off x="0" y="0"/>
            <a:ext cx="9144000" cy="6858000"/>
          </a:xfrm>
          <a:prstGeom prst="rect">
            <a:avLst/>
          </a:prstGeom>
          <a:noFill/>
          <a:ln w="9525">
            <a:noFill/>
            <a:miter lim="800000"/>
            <a:headEnd/>
            <a:tailEnd/>
          </a:ln>
        </p:spPr>
      </p:pic>
      <p:sp>
        <p:nvSpPr>
          <p:cNvPr id="18435" name="TextBox 4"/>
          <p:cNvSpPr txBox="1">
            <a:spLocks noChangeArrowheads="1"/>
          </p:cNvSpPr>
          <p:nvPr/>
        </p:nvSpPr>
        <p:spPr bwMode="auto">
          <a:xfrm>
            <a:off x="5181600" y="381000"/>
            <a:ext cx="228600" cy="338138"/>
          </a:xfrm>
          <a:prstGeom prst="rect">
            <a:avLst/>
          </a:prstGeom>
          <a:noFill/>
          <a:ln w="9525">
            <a:noFill/>
            <a:miter lim="800000"/>
            <a:headEnd/>
            <a:tailEnd/>
          </a:ln>
        </p:spPr>
        <p:txBody>
          <a:bodyPr>
            <a:spAutoFit/>
          </a:bodyPr>
          <a:lstStyle/>
          <a:p>
            <a:r>
              <a:rPr lang="en-US" sz="1600"/>
              <a:t>K</a:t>
            </a:r>
          </a:p>
        </p:txBody>
      </p:sp>
      <p:sp>
        <p:nvSpPr>
          <p:cNvPr id="18436" name="TextBox 5"/>
          <p:cNvSpPr txBox="1">
            <a:spLocks noChangeArrowheads="1"/>
          </p:cNvSpPr>
          <p:nvPr/>
        </p:nvSpPr>
        <p:spPr bwMode="auto">
          <a:xfrm>
            <a:off x="5791200" y="381000"/>
            <a:ext cx="228600" cy="338138"/>
          </a:xfrm>
          <a:prstGeom prst="rect">
            <a:avLst/>
          </a:prstGeom>
          <a:noFill/>
          <a:ln w="9525">
            <a:noFill/>
            <a:miter lim="800000"/>
            <a:headEnd/>
            <a:tailEnd/>
          </a:ln>
        </p:spPr>
        <p:txBody>
          <a:bodyPr>
            <a:spAutoFit/>
          </a:bodyPr>
          <a:lstStyle/>
          <a:p>
            <a:r>
              <a:rPr lang="en-US" sz="1600"/>
              <a:t>2</a:t>
            </a:r>
          </a:p>
        </p:txBody>
      </p:sp>
      <p:sp>
        <p:nvSpPr>
          <p:cNvPr id="18437" name="TextBox 6"/>
          <p:cNvSpPr txBox="1">
            <a:spLocks noChangeArrowheads="1"/>
          </p:cNvSpPr>
          <p:nvPr/>
        </p:nvSpPr>
        <p:spPr bwMode="auto">
          <a:xfrm>
            <a:off x="6096000" y="381000"/>
            <a:ext cx="228600" cy="338138"/>
          </a:xfrm>
          <a:prstGeom prst="rect">
            <a:avLst/>
          </a:prstGeom>
          <a:noFill/>
          <a:ln w="9525">
            <a:noFill/>
            <a:miter lim="800000"/>
            <a:headEnd/>
            <a:tailEnd/>
          </a:ln>
        </p:spPr>
        <p:txBody>
          <a:bodyPr>
            <a:spAutoFit/>
          </a:bodyPr>
          <a:lstStyle/>
          <a:p>
            <a:r>
              <a:rPr lang="en-US" sz="1600"/>
              <a:t>3</a:t>
            </a:r>
          </a:p>
        </p:txBody>
      </p:sp>
      <p:sp>
        <p:nvSpPr>
          <p:cNvPr id="18438" name="TextBox 7"/>
          <p:cNvSpPr txBox="1">
            <a:spLocks noChangeArrowheads="1"/>
          </p:cNvSpPr>
          <p:nvPr/>
        </p:nvSpPr>
        <p:spPr bwMode="auto">
          <a:xfrm>
            <a:off x="6629400" y="381000"/>
            <a:ext cx="228600" cy="338138"/>
          </a:xfrm>
          <a:prstGeom prst="rect">
            <a:avLst/>
          </a:prstGeom>
          <a:noFill/>
          <a:ln w="9525">
            <a:noFill/>
            <a:miter lim="800000"/>
            <a:headEnd/>
            <a:tailEnd/>
          </a:ln>
        </p:spPr>
        <p:txBody>
          <a:bodyPr>
            <a:spAutoFit/>
          </a:bodyPr>
          <a:lstStyle/>
          <a:p>
            <a:r>
              <a:rPr lang="en-US" sz="1600"/>
              <a:t>5</a:t>
            </a:r>
          </a:p>
        </p:txBody>
      </p:sp>
      <p:sp>
        <p:nvSpPr>
          <p:cNvPr id="18439" name="TextBox 8"/>
          <p:cNvSpPr txBox="1">
            <a:spLocks noChangeArrowheads="1"/>
          </p:cNvSpPr>
          <p:nvPr/>
        </p:nvSpPr>
        <p:spPr bwMode="auto">
          <a:xfrm>
            <a:off x="6324600" y="381000"/>
            <a:ext cx="228600" cy="338138"/>
          </a:xfrm>
          <a:prstGeom prst="rect">
            <a:avLst/>
          </a:prstGeom>
          <a:noFill/>
          <a:ln w="9525">
            <a:noFill/>
            <a:miter lim="800000"/>
            <a:headEnd/>
            <a:tailEnd/>
          </a:ln>
        </p:spPr>
        <p:txBody>
          <a:bodyPr>
            <a:spAutoFit/>
          </a:bodyPr>
          <a:lstStyle/>
          <a:p>
            <a:r>
              <a:rPr lang="en-US" sz="1600"/>
              <a:t>4</a:t>
            </a:r>
          </a:p>
        </p:txBody>
      </p:sp>
      <p:sp>
        <p:nvSpPr>
          <p:cNvPr id="18440" name="TextBox 9"/>
          <p:cNvSpPr txBox="1">
            <a:spLocks noChangeArrowheads="1"/>
          </p:cNvSpPr>
          <p:nvPr/>
        </p:nvSpPr>
        <p:spPr bwMode="auto">
          <a:xfrm>
            <a:off x="7467600" y="381000"/>
            <a:ext cx="228600" cy="338138"/>
          </a:xfrm>
          <a:prstGeom prst="rect">
            <a:avLst/>
          </a:prstGeom>
          <a:noFill/>
          <a:ln w="9525">
            <a:noFill/>
            <a:miter lim="800000"/>
            <a:headEnd/>
            <a:tailEnd/>
          </a:ln>
        </p:spPr>
        <p:txBody>
          <a:bodyPr>
            <a:spAutoFit/>
          </a:bodyPr>
          <a:lstStyle/>
          <a:p>
            <a:r>
              <a:rPr lang="en-US" sz="1600"/>
              <a:t>8</a:t>
            </a:r>
          </a:p>
        </p:txBody>
      </p:sp>
      <p:sp>
        <p:nvSpPr>
          <p:cNvPr id="18441" name="TextBox 10"/>
          <p:cNvSpPr txBox="1">
            <a:spLocks noChangeArrowheads="1"/>
          </p:cNvSpPr>
          <p:nvPr/>
        </p:nvSpPr>
        <p:spPr bwMode="auto">
          <a:xfrm>
            <a:off x="6934200" y="381000"/>
            <a:ext cx="228600" cy="338138"/>
          </a:xfrm>
          <a:prstGeom prst="rect">
            <a:avLst/>
          </a:prstGeom>
          <a:noFill/>
          <a:ln w="9525">
            <a:noFill/>
            <a:miter lim="800000"/>
            <a:headEnd/>
            <a:tailEnd/>
          </a:ln>
        </p:spPr>
        <p:txBody>
          <a:bodyPr>
            <a:spAutoFit/>
          </a:bodyPr>
          <a:lstStyle/>
          <a:p>
            <a:r>
              <a:rPr lang="en-US" sz="1600"/>
              <a:t>6</a:t>
            </a:r>
          </a:p>
        </p:txBody>
      </p:sp>
      <p:sp>
        <p:nvSpPr>
          <p:cNvPr id="18442" name="TextBox 11"/>
          <p:cNvSpPr txBox="1">
            <a:spLocks noChangeArrowheads="1"/>
          </p:cNvSpPr>
          <p:nvPr/>
        </p:nvSpPr>
        <p:spPr bwMode="auto">
          <a:xfrm>
            <a:off x="7239000" y="381000"/>
            <a:ext cx="228600" cy="338138"/>
          </a:xfrm>
          <a:prstGeom prst="rect">
            <a:avLst/>
          </a:prstGeom>
          <a:noFill/>
          <a:ln w="9525">
            <a:noFill/>
            <a:miter lim="800000"/>
            <a:headEnd/>
            <a:tailEnd/>
          </a:ln>
        </p:spPr>
        <p:txBody>
          <a:bodyPr>
            <a:spAutoFit/>
          </a:bodyPr>
          <a:lstStyle/>
          <a:p>
            <a:r>
              <a:rPr lang="en-US" sz="1600"/>
              <a:t>7</a:t>
            </a:r>
          </a:p>
        </p:txBody>
      </p:sp>
      <p:sp>
        <p:nvSpPr>
          <p:cNvPr id="18443" name="TextBox 12"/>
          <p:cNvSpPr txBox="1">
            <a:spLocks noChangeArrowheads="1"/>
          </p:cNvSpPr>
          <p:nvPr/>
        </p:nvSpPr>
        <p:spPr bwMode="auto">
          <a:xfrm>
            <a:off x="7772400" y="228600"/>
            <a:ext cx="609600" cy="461963"/>
          </a:xfrm>
          <a:prstGeom prst="rect">
            <a:avLst/>
          </a:prstGeom>
          <a:noFill/>
          <a:ln w="9525">
            <a:noFill/>
            <a:miter lim="800000"/>
            <a:headEnd/>
            <a:tailEnd/>
          </a:ln>
        </p:spPr>
        <p:txBody>
          <a:bodyPr>
            <a:spAutoFit/>
          </a:bodyPr>
          <a:lstStyle/>
          <a:p>
            <a:r>
              <a:rPr lang="en-US" sz="800"/>
              <a:t>English Comp</a:t>
            </a:r>
          </a:p>
          <a:p>
            <a:r>
              <a:rPr lang="en-US" sz="800"/>
              <a:t>Module 1</a:t>
            </a:r>
            <a:endParaRPr lang="en-US" sz="1600"/>
          </a:p>
        </p:txBody>
      </p:sp>
      <p:sp>
        <p:nvSpPr>
          <p:cNvPr id="18444" name="TextBox 14"/>
          <p:cNvSpPr txBox="1">
            <a:spLocks noChangeArrowheads="1"/>
          </p:cNvSpPr>
          <p:nvPr/>
        </p:nvSpPr>
        <p:spPr bwMode="auto">
          <a:xfrm>
            <a:off x="5486400" y="381000"/>
            <a:ext cx="228600" cy="338138"/>
          </a:xfrm>
          <a:prstGeom prst="rect">
            <a:avLst/>
          </a:prstGeom>
          <a:noFill/>
          <a:ln w="9525">
            <a:noFill/>
            <a:miter lim="800000"/>
            <a:headEnd/>
            <a:tailEnd/>
          </a:ln>
        </p:spPr>
        <p:txBody>
          <a:bodyPr>
            <a:spAutoFit/>
          </a:bodyPr>
          <a:lstStyle/>
          <a:p>
            <a:r>
              <a:rPr lang="en-US" sz="1600"/>
              <a:t>1</a:t>
            </a:r>
          </a:p>
        </p:txBody>
      </p:sp>
      <p:sp>
        <p:nvSpPr>
          <p:cNvPr id="18445" name="TextBox 15"/>
          <p:cNvSpPr txBox="1">
            <a:spLocks noChangeArrowheads="1"/>
          </p:cNvSpPr>
          <p:nvPr/>
        </p:nvSpPr>
        <p:spPr bwMode="auto">
          <a:xfrm>
            <a:off x="8458200" y="228600"/>
            <a:ext cx="609600" cy="461963"/>
          </a:xfrm>
          <a:prstGeom prst="rect">
            <a:avLst/>
          </a:prstGeom>
          <a:noFill/>
          <a:ln w="9525">
            <a:noFill/>
            <a:miter lim="800000"/>
            <a:headEnd/>
            <a:tailEnd/>
          </a:ln>
        </p:spPr>
        <p:txBody>
          <a:bodyPr>
            <a:spAutoFit/>
          </a:bodyPr>
          <a:lstStyle/>
          <a:p>
            <a:r>
              <a:rPr lang="en-US" sz="800"/>
              <a:t>English Comp</a:t>
            </a:r>
          </a:p>
          <a:p>
            <a:r>
              <a:rPr lang="en-US" sz="800"/>
              <a:t>Module 2</a:t>
            </a:r>
            <a:endParaRPr lang="en-US" sz="1600"/>
          </a:p>
        </p:txBody>
      </p:sp>
      <p:sp>
        <p:nvSpPr>
          <p:cNvPr id="14" name="Footer Placeholder 13"/>
          <p:cNvSpPr>
            <a:spLocks noGrp="1"/>
          </p:cNvSpPr>
          <p:nvPr>
            <p:ph type="ftr" sz="quarter" idx="11"/>
          </p:nvPr>
        </p:nvSpPr>
        <p:spPr/>
        <p:txBody>
          <a:bodyPr/>
          <a:lstStyle/>
          <a:p>
            <a:pPr>
              <a:defRPr/>
            </a:pPr>
            <a:r>
              <a:rPr lang="en-US" smtClean="0"/>
              <a:t>Prepared by Cheryl Everett and Tanya Morret</a:t>
            </a:r>
            <a:endParaRPr lang="en-US"/>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996</TotalTime>
  <Words>2112</Words>
  <Application>Microsoft Office PowerPoint</Application>
  <PresentationFormat>On-screen Show (4:3)</PresentationFormat>
  <Paragraphs>277</Paragraphs>
  <Slides>33</Slides>
  <Notes>15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Concourse</vt:lpstr>
      <vt:lpstr>Writing Secondary Goals for a GIEP</vt:lpstr>
      <vt:lpstr>NAGC Standards: Curriculum Planning and Instruction</vt:lpstr>
      <vt:lpstr>Slide 3</vt:lpstr>
      <vt:lpstr>NAGC Standards: Curriculum Planning and Instruction</vt:lpstr>
      <vt:lpstr>Goal Setting</vt:lpstr>
      <vt:lpstr>Step 1- Present Levels</vt:lpstr>
      <vt:lpstr>PLEPS for Matt</vt:lpstr>
      <vt:lpstr>Strength in Writing</vt:lpstr>
      <vt:lpstr>Slide 9</vt:lpstr>
      <vt:lpstr>PA State Standards</vt:lpstr>
      <vt:lpstr>Common Core</vt:lpstr>
      <vt:lpstr>Common Core Writing – Gr. 8</vt:lpstr>
      <vt:lpstr>Step 2 –  Enrichment/Acceleration or Both?</vt:lpstr>
      <vt:lpstr>Slide 14</vt:lpstr>
      <vt:lpstr>Has Matt achieved mastery level of the 8th grade writing expectations?</vt:lpstr>
      <vt:lpstr>Slide 16</vt:lpstr>
      <vt:lpstr>Slide 17</vt:lpstr>
      <vt:lpstr>Slide 18</vt:lpstr>
      <vt:lpstr>Step 3 – Write a Goal</vt:lpstr>
      <vt:lpstr>CNBC</vt:lpstr>
      <vt:lpstr>Step 4 – Break goal down into short term learning outcomes</vt:lpstr>
      <vt:lpstr>Short Term Learning Outcomes</vt:lpstr>
      <vt:lpstr>Slide 23</vt:lpstr>
      <vt:lpstr>Slide 24</vt:lpstr>
      <vt:lpstr>Step 5 - Determine the specially designed instruction</vt:lpstr>
      <vt:lpstr>Specially Designed Instruction</vt:lpstr>
      <vt:lpstr>Enrichment  vs. Acceleration</vt:lpstr>
      <vt:lpstr>Step 2 –  Enrichment/Acceleration or Both?</vt:lpstr>
      <vt:lpstr>CNBC</vt:lpstr>
      <vt:lpstr>Short Term Learning Outcomes</vt:lpstr>
      <vt:lpstr>Specially Designed Instruction</vt:lpstr>
      <vt:lpstr>Thanks for your attention.</vt:lpstr>
      <vt:lpstr>Your turn!!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Secondary Goals and Objectives</dc:title>
  <dc:creator>JohnDoe</dc:creator>
  <cp:lastModifiedBy>admin</cp:lastModifiedBy>
  <cp:revision>34</cp:revision>
  <dcterms:created xsi:type="dcterms:W3CDTF">2011-02-21T19:49:19Z</dcterms:created>
  <dcterms:modified xsi:type="dcterms:W3CDTF">2011-04-12T14:31:04Z</dcterms:modified>
</cp:coreProperties>
</file>